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0080625" cy="7559675"/>
  <p:notesSz cx="7559675" cy="10691813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2020680"/>
            <a:ext cx="9071640" cy="4675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907164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408600"/>
            <a:ext cx="9071640" cy="5853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462920"/>
            <a:ext cx="907164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907164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462920"/>
            <a:ext cx="907164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202068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202068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46292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46292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446292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2020680"/>
            <a:ext cx="9071640" cy="4675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907164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408600"/>
            <a:ext cx="9071640" cy="5853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5268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04000" y="4462920"/>
            <a:ext cx="907164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907164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4462920"/>
            <a:ext cx="907164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0400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15268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571200" y="202068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638040" y="202068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04000" y="446292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571200" y="446292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638040" y="446292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504000" y="2020680"/>
            <a:ext cx="9071640" cy="4675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907164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504000" y="408600"/>
            <a:ext cx="9071640" cy="5853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400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15268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04000" y="4462920"/>
            <a:ext cx="907164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907164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504000" y="4462920"/>
            <a:ext cx="907164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5152680" y="202068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50400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5152680" y="4462920"/>
            <a:ext cx="4426920" cy="2229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3571200" y="202068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6638040" y="202068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504000" y="446292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3571200" y="446292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6638040" y="4462920"/>
            <a:ext cx="2920680" cy="222984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1905480"/>
            <a:ext cx="907164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4400" b="0" strike="noStrike" spc="-1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3456000"/>
            <a:ext cx="9071640" cy="269712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Aft>
                <a:spcPts val="1128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FFFFFF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Aft>
                <a:spcPts val="845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FFFFFF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Aft>
                <a:spcPts val="561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Aft>
                <a:spcPts val="278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Aft>
                <a:spcPts val="278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Aft>
                <a:spcPts val="278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180000" y="6886800"/>
            <a:ext cx="2348280" cy="5212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ctr"/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587360" y="6886800"/>
            <a:ext cx="2348280" cy="5212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C99476B8-26E8-440A-BAE5-1DAFDB8A05B6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408600"/>
            <a:ext cx="9071640" cy="1262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4000" y="2020680"/>
            <a:ext cx="9071640" cy="467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Aft>
                <a:spcPts val="1128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Aft>
                <a:spcPts val="845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Aft>
                <a:spcPts val="561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Aft>
                <a:spcPts val="278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Aft>
                <a:spcPts val="278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Aft>
                <a:spcPts val="278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216000" y="6886800"/>
            <a:ext cx="2348280" cy="5212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ctr"/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623360" y="6886800"/>
            <a:ext cx="2348280" cy="5212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3DDB96EB-495C-4AAA-BC0D-DE36435494A6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81"/>
          <p:cNvPicPr/>
          <p:nvPr/>
        </p:nvPicPr>
        <p:blipFill>
          <a:blip r:embed="rId14"/>
          <a:stretch/>
        </p:blipFill>
        <p:spPr>
          <a:xfrm>
            <a:off x="-16920" y="-12240"/>
            <a:ext cx="10096920" cy="948240"/>
          </a:xfrm>
          <a:prstGeom prst="rect">
            <a:avLst/>
          </a:prstGeom>
          <a:ln>
            <a:noFill/>
          </a:ln>
        </p:spPr>
      </p:pic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969840"/>
            <a:ext cx="9071640" cy="1046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2232000"/>
            <a:ext cx="9071640" cy="439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85" name="PlaceHolder 3"/>
          <p:cNvSpPr>
            <a:spLocks noGrp="1"/>
          </p:cNvSpPr>
          <p:nvPr>
            <p:ph type="dt"/>
          </p:nvPr>
        </p:nvSpPr>
        <p:spPr>
          <a:xfrm>
            <a:off x="180000" y="6887160"/>
            <a:ext cx="2348280" cy="5212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6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ctr"/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sldNum"/>
          </p:nvPr>
        </p:nvSpPr>
        <p:spPr>
          <a:xfrm>
            <a:off x="7587360" y="6887160"/>
            <a:ext cx="2348280" cy="5212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03EA58C0-4E01-4B86-B42F-501D5A2509A8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576000" y="2349360"/>
            <a:ext cx="9071640" cy="3040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1" i="1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Соціально-правовий захист дитинства в Російській Феднрації</a:t>
            </a:r>
            <a:endParaRPr lang="ru-RU" sz="7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156960" y="392040"/>
            <a:ext cx="9779040" cy="5164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2000" b="0" strike="noStrike" spc="-1">
                <a:latin typeface="Times New Roman"/>
              </a:rPr>
              <a:t>"Сімейний кодекс Російської Федерації" від 29.12.1995 N 223-ФЗ (ред. Від 02.07.2021)</a:t>
            </a:r>
            <a:endParaRPr lang="ru-RU" sz="2000" b="0" strike="noStrike" spc="-1">
              <a:latin typeface="Arial"/>
            </a:endParaRPr>
          </a:p>
          <a:p>
            <a:r>
              <a:rPr lang="ru-RU" sz="2000" b="0" strike="noStrike" spc="-1">
                <a:latin typeface="Times New Roman"/>
              </a:rPr>
              <a:t>СК РФ Стаття 54. Право дитини жити і виховуватися в сім'ї</a:t>
            </a:r>
            <a:endParaRPr lang="ru-RU" sz="2000" b="0" strike="noStrike" spc="-1">
              <a:latin typeface="Arial"/>
            </a:endParaRPr>
          </a:p>
          <a:p>
            <a:r>
              <a:rPr lang="ru-RU" sz="2000" b="0" strike="noStrike" spc="-1">
                <a:latin typeface="Times New Roman"/>
              </a:rPr>
              <a:t> </a:t>
            </a:r>
            <a:endParaRPr lang="ru-RU" sz="2000" b="0" strike="noStrike" spc="-1">
              <a:latin typeface="Arial"/>
            </a:endParaRPr>
          </a:p>
          <a:p>
            <a:r>
              <a:rPr lang="ru-RU" sz="2000" b="0" strike="noStrike" spc="-1">
                <a:latin typeface="Times New Roman"/>
              </a:rPr>
              <a:t>1. Дитиною визнається особа, яка не досягла віку вісімнадцяти років (повноліття).</a:t>
            </a:r>
            <a:endParaRPr lang="ru-RU" sz="2000" b="0" strike="noStrike" spc="-1">
              <a:latin typeface="Arial"/>
            </a:endParaRPr>
          </a:p>
          <a:p>
            <a:r>
              <a:rPr lang="ru-RU" sz="2000" b="0" strike="noStrike" spc="-1">
                <a:latin typeface="Times New Roman"/>
              </a:rPr>
              <a:t>2. Кожна дитина має право жити і виховуватися в сім'ї, наскільки це можливо, право знати своїх батьків, право на їх піклування, право на спільне з ними проживання, за винятком випадків, коли це суперечить його інтересам.</a:t>
            </a:r>
            <a:endParaRPr lang="ru-RU" sz="2000" b="0" strike="noStrike" spc="-1">
              <a:latin typeface="Arial"/>
            </a:endParaRPr>
          </a:p>
          <a:p>
            <a:r>
              <a:rPr lang="ru-RU" sz="2000" b="0" strike="noStrike" spc="-1">
                <a:latin typeface="Times New Roman"/>
              </a:rPr>
              <a:t>Дитина має право переважного прийому на навчання за основними загальноосвітніми програмами дошкільної освіти та початкової загальної освіти в державну чи муніципальну освітню організацію, в якій навчаються його повнорідні і неповнорідні брат і (або) сестра.</a:t>
            </a:r>
            <a:endParaRPr lang="ru-RU" sz="2000" b="0" strike="noStrike" spc="-1">
              <a:latin typeface="Arial"/>
            </a:endParaRPr>
          </a:p>
          <a:p>
            <a:r>
              <a:rPr lang="ru-RU" sz="2000" b="0" strike="noStrike" spc="-1">
                <a:latin typeface="Times New Roman"/>
              </a:rPr>
              <a:t>(В ред. Федерального закону від 02.07.2021 N 310-ФЗ)</a:t>
            </a:r>
            <a:endParaRPr lang="ru-RU" sz="2000" b="0" strike="noStrike" spc="-1">
              <a:latin typeface="Arial"/>
            </a:endParaRPr>
          </a:p>
          <a:p>
            <a:r>
              <a:rPr lang="ru-RU" sz="2000" b="0" strike="noStrike" spc="-1">
                <a:latin typeface="Times New Roman"/>
              </a:rPr>
              <a:t>Дитина має права на виховання своїми батьками, освіту, забезпечення його інтересів, всебічний розвиток, повагу його людської гідності.</a:t>
            </a:r>
            <a:endParaRPr lang="ru-RU" sz="2000" b="0" strike="noStrike" spc="-1">
              <a:latin typeface="Arial"/>
            </a:endParaRPr>
          </a:p>
          <a:p>
            <a:r>
              <a:rPr lang="ru-RU" sz="2000" b="0" strike="noStrike" spc="-1">
                <a:latin typeface="Times New Roman"/>
              </a:rPr>
              <a:t>(В ред. Федерального закону від 02.12.2019 N 411-ФЗ)</a:t>
            </a:r>
            <a:endParaRPr lang="ru-RU" sz="2000" b="0" strike="noStrike" spc="-1">
              <a:latin typeface="Arial"/>
            </a:endParaRPr>
          </a:p>
          <a:p>
            <a:r>
              <a:rPr lang="ru-RU" sz="2000" b="0" strike="noStrike" spc="-1">
                <a:latin typeface="Times New Roman"/>
              </a:rPr>
              <a:t>При відсутності батьків, при позбавлення їх батьківських прав і в інших випадках втрати батьківської опіки право дитини на виховання в сім'ї забезпечується органом опіки та піклування в порядку, встановленому главою 18 цього Кодексу.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126" name="Рисунок 125"/>
          <p:cNvPicPr/>
          <p:nvPr/>
        </p:nvPicPr>
        <p:blipFill>
          <a:blip r:embed="rId2"/>
          <a:stretch/>
        </p:blipFill>
        <p:spPr>
          <a:xfrm>
            <a:off x="2376000" y="5748840"/>
            <a:ext cx="5040000" cy="1726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288000" y="144000"/>
            <a:ext cx="9576000" cy="4968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lIns="0" tIns="0" rIns="0" bIns="0">
            <a:normAutofit fontScale="33000"/>
          </a:bodyPr>
          <a:lstStyle/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1" strike="noStrike" spc="-1">
                <a:latin typeface="Times New Roman"/>
              </a:rPr>
              <a:t>"Сімейний кодекс Російської Федерації" від 29.12.1995 N 223-ФЗ (ред. Від 02.07.2021)</a:t>
            </a:r>
            <a:endParaRPr lang="ru-RU" sz="3200" b="0" strike="noStrike" spc="-1"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1" strike="noStrike" spc="-1">
                <a:latin typeface="Times New Roman"/>
              </a:rPr>
              <a:t>СК РФ Стаття 55. Право дитини на спілкування з батьками та іншими родичами</a:t>
            </a:r>
            <a:endParaRPr lang="ru-RU" sz="3200" b="0" strike="noStrike" spc="-1"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1" strike="noStrike" spc="-1">
                <a:latin typeface="Times New Roman"/>
              </a:rPr>
              <a:t>1. Дитина має право на спілкування з обома батьками, дідусем, бабусею, братами, сестрами та іншими родичами. Розірвання шлюбу батьків, визнання його недійсним або роздільне проживання батьків не впливають на права дитини.</a:t>
            </a:r>
            <a:endParaRPr lang="ru-RU" sz="3200" b="0" strike="noStrike" spc="-1"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1" strike="noStrike" spc="-1">
                <a:latin typeface="Times New Roman"/>
              </a:rPr>
              <a:t>У разі роздільного проживання батьків дитина має право на спілкування з кожним з них. Дитина має право на спілкування зі своїми батьками також у разі їх проживання в різних державах.</a:t>
            </a:r>
            <a:endParaRPr lang="ru-RU" sz="3200" b="0" strike="noStrike" spc="-1">
              <a:latin typeface="Arial"/>
            </a:endParaRPr>
          </a:p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1" strike="noStrike" spc="-1">
                <a:latin typeface="Times New Roman"/>
              </a:rPr>
              <a:t>2. Дитина, яка перебуває в екстремальній ситуації (затримання, арешт, взяття під варту, перебування в медичній організації та інше), має право на спілкування зі своїми батьками (особами, які їх замінюють) та іншими родичами в порядку, встановленому законом.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128" name="Рисунок 127"/>
          <p:cNvPicPr/>
          <p:nvPr/>
        </p:nvPicPr>
        <p:blipFill>
          <a:blip r:embed="rId2"/>
          <a:stretch/>
        </p:blipFill>
        <p:spPr>
          <a:xfrm>
            <a:off x="864000" y="5363280"/>
            <a:ext cx="3096000" cy="2124720"/>
          </a:xfrm>
          <a:prstGeom prst="rect">
            <a:avLst/>
          </a:prstGeom>
          <a:ln>
            <a:noFill/>
          </a:ln>
        </p:spPr>
      </p:pic>
      <p:pic>
        <p:nvPicPr>
          <p:cNvPr id="129" name="Рисунок 128"/>
          <p:cNvPicPr/>
          <p:nvPr/>
        </p:nvPicPr>
        <p:blipFill>
          <a:blip r:embed="rId3"/>
          <a:stretch/>
        </p:blipFill>
        <p:spPr>
          <a:xfrm>
            <a:off x="5904000" y="5394600"/>
            <a:ext cx="3168000" cy="2108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144000" y="216000"/>
            <a:ext cx="9720000" cy="5977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1800" b="1" strike="noStrike" spc="-1">
                <a:latin typeface="Arial"/>
              </a:rPr>
              <a:t>СК РФ Статья 56. Право ребенка на защиту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 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1. Ребенок имеет право на защиту своих прав и законных интересов.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Защита прав и законных интересов ребенка осуществляется родителями (лицами, их заменяющими), а в случаях, предусмотренных настоящим Кодексом, органом опеки и попечительства, прокурором и судом.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Несовершеннолетний, признанный в соответствии с законом полностью дееспособным до достижения совершеннолетия, имеет право самостоятельно осуществлять свои права и обязанности, в том числе право на защиту.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2. Ребенок имеет право на защиту от злоупотреблений со стороны родителей (лиц, их заменяющих).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При нарушении прав и законных интересов ребенка, в том числе при невыполнении или при ненадлежащем выполнении родителями (одним из них) обязанностей по воспитанию, образованию ребенка либо при злоупотреблении родительскими правами, ребенок вправе самостоятельно обращаться за их защитой в орган опеки и попечительства, а по достижении возраста четырнадцати лет в суд.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3. Должностные лица организаций и иные граждане, которым станет известно об угрозе жизни или здоровью ребенка, о нарушении его прав и законных интересов, обязаны сообщить об этом в орган опеки и попечительства по месту фактического нахождения ребенка. При получении таких сведений орган опеки и попечительства обязан принять необходимые меры по защите прав и законных интересов ребенка.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31" name="Рисунок 130"/>
          <p:cNvPicPr/>
          <p:nvPr/>
        </p:nvPicPr>
        <p:blipFill>
          <a:blip r:embed="rId2"/>
          <a:stretch/>
        </p:blipFill>
        <p:spPr>
          <a:xfrm>
            <a:off x="7128000" y="5961240"/>
            <a:ext cx="2402640" cy="1598760"/>
          </a:xfrm>
          <a:prstGeom prst="rect">
            <a:avLst/>
          </a:prstGeom>
          <a:ln>
            <a:noFill/>
          </a:ln>
        </p:spPr>
      </p:pic>
      <p:pic>
        <p:nvPicPr>
          <p:cNvPr id="132" name="Рисунок 131"/>
          <p:cNvPicPr/>
          <p:nvPr/>
        </p:nvPicPr>
        <p:blipFill>
          <a:blip r:embed="rId3"/>
          <a:stretch/>
        </p:blipFill>
        <p:spPr>
          <a:xfrm>
            <a:off x="117000" y="6264000"/>
            <a:ext cx="1839240" cy="1224000"/>
          </a:xfrm>
          <a:prstGeom prst="rect">
            <a:avLst/>
          </a:prstGeom>
          <a:ln>
            <a:noFill/>
          </a:ln>
        </p:spPr>
      </p:pic>
      <p:pic>
        <p:nvPicPr>
          <p:cNvPr id="133" name="Рисунок 132"/>
          <p:cNvPicPr/>
          <p:nvPr/>
        </p:nvPicPr>
        <p:blipFill>
          <a:blip r:embed="rId4"/>
          <a:stretch/>
        </p:blipFill>
        <p:spPr>
          <a:xfrm>
            <a:off x="3384000" y="6017400"/>
            <a:ext cx="2232000" cy="1485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432000" y="288000"/>
            <a:ext cx="9216000" cy="4536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lIns="0" tIns="0" rIns="0" bIns="0">
            <a:normAutofit fontScale="51000"/>
          </a:bodyPr>
          <a:lstStyle/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 СК РФ Стаття 57. Право дитини висловлювати свою думку</a:t>
            </a:r>
          </a:p>
          <a:p>
            <a:pPr marL="432000" indent="-324000">
              <a:spcAft>
                <a:spcPts val="141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Дитина має право висловлювати свою думку при вирішенні в сім'ї будь-якого питання, що зачіпає його інтереси, а також бути заслуханою в ході будь-якого судового чи адміністративного розгляду. Врахування думки дитини, яка досягла віку десяти років, обов'язковий, за винятком випадків, коли це суперечить його інтересам. У випадках, передбачених цим Кодексом (статті 59, 72, 132, 134, 136, 143, 145), органи опіки та піклування або суд можуть ухвалити рішення тільки за згодою дитини, яка досягла віку десяти років.</a:t>
            </a:r>
          </a:p>
        </p:txBody>
      </p:sp>
      <p:pic>
        <p:nvPicPr>
          <p:cNvPr id="135" name="Рисунок 134"/>
          <p:cNvPicPr/>
          <p:nvPr/>
        </p:nvPicPr>
        <p:blipFill>
          <a:blip r:embed="rId2"/>
          <a:stretch/>
        </p:blipFill>
        <p:spPr>
          <a:xfrm>
            <a:off x="2808000" y="4824000"/>
            <a:ext cx="4248000" cy="2647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288000" y="262440"/>
            <a:ext cx="9360000" cy="5281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1800" b="1" strike="noStrike" spc="-1">
                <a:latin typeface="Arial"/>
              </a:rPr>
              <a:t>СК РФ Стаття 59. Зміна імені та прізвища дитини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 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1. За спільної прохання батьків до досягнення дитиною віку чотирнадцяти років орган опіки та піклування, виходячи з інтересів дитини має право дозволити змінити ім'я дитині, а також змінити присвоєну йому прізвище на прізвище другого з батьків.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2. Якщо батьки проживають окремо і батько, з яким проживає дитина, бажає присвоїти йому своє прізвище, орган опіки та піклування дозволяє це питання в залежності від інтересів дитини та з урахуванням думки іншого з батьків. Врахування думки батьків не обов'язковий при неможливості встановлення його місця знаходження, позбавлення його батьківських прав, визнання недієздатним, а також у випадках ухилення батьків без поважних причин від виховання та утримання дитини.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3. Якщо дитина народжена від осіб, які не перебувають у шлюбі між собою, і батьківство в законному порядку не встановлено, орган опіки та піклування, виходячи з інтересів дитини має право дозволити змінити його прізвище на прізвище матері, яку вона носить у момент звернення з таким проханням.</a:t>
            </a:r>
            <a:endParaRPr lang="ru-RU" sz="1800" b="0" strike="noStrike" spc="-1">
              <a:latin typeface="Arial"/>
            </a:endParaRPr>
          </a:p>
          <a:p>
            <a:r>
              <a:rPr lang="ru-RU" sz="1800" b="1" strike="noStrike" spc="-1">
                <a:latin typeface="Arial"/>
              </a:rPr>
              <a:t>4. Зміна імені та (або) прізвища дитини, яка досягла віку десяти років, може бути зроблено тільки з його згоди.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37" name="Рисунок 136"/>
          <p:cNvPicPr/>
          <p:nvPr/>
        </p:nvPicPr>
        <p:blipFill>
          <a:blip r:embed="rId2"/>
          <a:stretch/>
        </p:blipFill>
        <p:spPr>
          <a:xfrm>
            <a:off x="0" y="5472000"/>
            <a:ext cx="10080000" cy="208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360360" y="2736000"/>
            <a:ext cx="9071640" cy="126252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ru-RU" sz="4400" b="1" strike="noStrike" spc="-1">
                <a:solidFill>
                  <a:srgbClr val="00A933"/>
                </a:solidFill>
                <a:latin typeface="Arial"/>
              </a:rPr>
              <a:t>         Дякую за увагу</a:t>
            </a:r>
            <a:endParaRPr lang="ru-RU" sz="4400" b="0" strike="noStrike" spc="-1">
              <a:latin typeface="Arial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6120000" y="2736000"/>
            <a:ext cx="1512000" cy="1190520"/>
          </a:xfrm>
          <a:custGeom>
            <a:avLst/>
            <a:gdLst/>
            <a:ahLst/>
            <a:cxnLst/>
            <a:rect l="l" t="t" r="r" b="b"/>
            <a:pathLst>
              <a:path w="22813" h="22600">
                <a:moveTo>
                  <a:pt x="10812" y="21594"/>
                </a:moveTo>
                <a:cubicBezTo>
                  <a:pt x="10540" y="19423"/>
                  <a:pt x="9746" y="16742"/>
                  <a:pt x="7801" y="15040"/>
                </a:cubicBezTo>
                <a:cubicBezTo>
                  <a:pt x="4560" y="12230"/>
                  <a:pt x="2678" y="12550"/>
                  <a:pt x="566" y="8804"/>
                </a:cubicBezTo>
                <a:cubicBezTo>
                  <a:pt x="-605" y="6314"/>
                  <a:pt x="-208" y="1952"/>
                  <a:pt x="4142" y="313"/>
                </a:cubicBezTo>
                <a:cubicBezTo>
                  <a:pt x="8616" y="-1006"/>
                  <a:pt x="10394" y="2228"/>
                  <a:pt x="10812" y="2888"/>
                </a:cubicBezTo>
                <a:cubicBezTo>
                  <a:pt x="11230" y="2228"/>
                  <a:pt x="12987" y="-1006"/>
                  <a:pt x="17482" y="313"/>
                </a:cubicBezTo>
                <a:cubicBezTo>
                  <a:pt x="21832" y="1952"/>
                  <a:pt x="22208" y="6314"/>
                  <a:pt x="21037" y="8804"/>
                </a:cubicBezTo>
                <a:cubicBezTo>
                  <a:pt x="18925" y="12550"/>
                  <a:pt x="17043" y="12230"/>
                  <a:pt x="13802" y="15040"/>
                </a:cubicBezTo>
                <a:cubicBezTo>
                  <a:pt x="11858" y="16742"/>
                  <a:pt x="11063" y="19423"/>
                  <a:pt x="10812" y="21594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ED4C0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Microsoft Office PowerPoint</Application>
  <PresentationFormat>Произвольный</PresentationFormat>
  <Slides>7</Slides>
  <Notes>0</Notes>
  <HiddenSlides>0</HiddenSlide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anastasiamalimon1@gmail.com</cp:lastModifiedBy>
  <cp:revision>1</cp:revision>
  <dcterms:modified xsi:type="dcterms:W3CDTF">2021-10-21T12:56:40Z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2021-10-12T17:10:53Z</dcterms:created>
  <dc:creator/>
  <dc:description/>
  <dc:language>ru-RU</dc:language>
  <cp:lastModifiedBy/>
  <dcterms:modified xsi:type="dcterms:W3CDTF">2021-10-12T17:26:03Z</dcterms:modified>
  <cp:revision>2</cp:revision>
  <dc:subject/>
  <dc:title>Lights</dc:title>
</cp:coreProperties>
</file>