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70" r:id="rId6"/>
    <p:sldId id="263" r:id="rId7"/>
    <p:sldId id="273" r:id="rId8"/>
    <p:sldId id="277" r:id="rId9"/>
    <p:sldId id="265" r:id="rId10"/>
    <p:sldId id="292" r:id="rId11"/>
    <p:sldId id="293" r:id="rId12"/>
    <p:sldId id="267" r:id="rId13"/>
    <p:sldId id="268" r:id="rId14"/>
    <p:sldId id="282" r:id="rId15"/>
    <p:sldId id="283" r:id="rId16"/>
    <p:sldId id="284" r:id="rId17"/>
    <p:sldId id="285" r:id="rId18"/>
    <p:sldId id="286" r:id="rId19"/>
    <p:sldId id="294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4" d="100"/>
          <a:sy n="44" d="100"/>
        </p:scale>
        <p:origin x="-127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26.10.2021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pPr/>
              <a:t>26.10.2021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26.10.2021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26.10.2021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pPr/>
              <a:t>26.10.2021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26.10.2021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pPr/>
              <a:t>26.10.2021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pPr/>
              <a:t>26.10.2021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26.10.2021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67744" y="476672"/>
            <a:ext cx="6172200" cy="3168352"/>
          </a:xfrm>
        </p:spPr>
        <p:txBody>
          <a:bodyPr>
            <a:normAutofit/>
          </a:bodyPr>
          <a:lstStyle/>
          <a:p>
            <a:pPr algn="ctr"/>
            <a:r>
              <a:rPr lang="ru-RU" sz="4000" dirty="0"/>
              <a:t>Мета, </a:t>
            </a:r>
            <a:r>
              <a:rPr lang="ru-RU" sz="4000" dirty="0" err="1"/>
              <a:t>пріоритети</a:t>
            </a:r>
            <a:r>
              <a:rPr lang="ru-RU" sz="4000" dirty="0"/>
              <a:t>, </a:t>
            </a:r>
            <a:r>
              <a:rPr lang="ru-RU" sz="4000" dirty="0" err="1"/>
              <a:t>принципи</a:t>
            </a:r>
            <a:r>
              <a:rPr lang="ru-RU" sz="4000" dirty="0"/>
              <a:t> та </a:t>
            </a:r>
            <a:r>
              <a:rPr lang="ru-RU" sz="4000" dirty="0" err="1"/>
              <a:t>напрями</a:t>
            </a:r>
            <a:r>
              <a:rPr lang="ru-RU" sz="4000" dirty="0"/>
              <a:t> </a:t>
            </a:r>
            <a:r>
              <a:rPr lang="ru-RU" sz="4000" dirty="0" err="1"/>
              <a:t>розвитку</a:t>
            </a:r>
            <a:r>
              <a:rPr lang="ru-RU" sz="4000" dirty="0"/>
              <a:t> </a:t>
            </a:r>
            <a:r>
              <a:rPr lang="ru-RU" sz="4000" dirty="0" err="1"/>
              <a:t>освіти</a:t>
            </a:r>
            <a:r>
              <a:rPr lang="ru-RU" sz="4000" dirty="0"/>
              <a:t> </a:t>
            </a:r>
            <a:r>
              <a:rPr lang="ru-RU" sz="4000" dirty="0" err="1"/>
              <a:t>дорослих</a:t>
            </a:r>
            <a:endParaRPr lang="ru-RU" sz="4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uk-UA" dirty="0"/>
              <a:t>Виконала:</a:t>
            </a:r>
          </a:p>
          <a:p>
            <a:pPr algn="r"/>
            <a:r>
              <a:rPr lang="uk-UA" dirty="0"/>
              <a:t>Студентка 367к групи</a:t>
            </a:r>
          </a:p>
          <a:p>
            <a:pPr algn="r"/>
            <a:r>
              <a:rPr lang="ru-RU" dirty="0" err="1"/>
              <a:t>Кантол</a:t>
            </a:r>
            <a:r>
              <a:rPr lang="uk-UA"/>
              <a:t>інська Наталія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00757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b="1" u="sng" dirty="0" err="1">
                <a:solidFill>
                  <a:schemeClr val="bg2"/>
                </a:solidFill>
              </a:rPr>
              <a:t>Тенденція</a:t>
            </a:r>
            <a:r>
              <a:rPr lang="ru-RU" sz="2400" b="1" u="sng" dirty="0">
                <a:solidFill>
                  <a:schemeClr val="bg2"/>
                </a:solidFill>
              </a:rPr>
              <a:t> </a:t>
            </a:r>
            <a:r>
              <a:rPr lang="ru-RU" sz="2400" b="1" u="sng" dirty="0" err="1">
                <a:solidFill>
                  <a:schemeClr val="bg2"/>
                </a:solidFill>
              </a:rPr>
              <a:t>напіврозпаду</a:t>
            </a:r>
            <a:r>
              <a:rPr lang="ru-RU" sz="2400" b="1" u="sng" dirty="0">
                <a:solidFill>
                  <a:schemeClr val="bg2"/>
                </a:solidFill>
              </a:rPr>
              <a:t> </a:t>
            </a:r>
            <a:r>
              <a:rPr lang="ru-RU" sz="2400" b="1" u="sng" dirty="0" err="1">
                <a:solidFill>
                  <a:schemeClr val="bg2"/>
                </a:solidFill>
              </a:rPr>
              <a:t>компетентності</a:t>
            </a:r>
            <a:r>
              <a:rPr lang="ru-RU" sz="2400" b="1" u="sng" dirty="0">
                <a:solidFill>
                  <a:schemeClr val="bg2"/>
                </a:solidFill>
              </a:rPr>
              <a:t> </a:t>
            </a:r>
            <a:r>
              <a:rPr lang="ru-RU" sz="2400" b="1" u="sng" dirty="0" err="1">
                <a:solidFill>
                  <a:schemeClr val="bg2"/>
                </a:solidFill>
              </a:rPr>
              <a:t>спеціалістів</a:t>
            </a:r>
            <a:r>
              <a:rPr lang="ru-RU" sz="2400" b="1" u="sng" dirty="0">
                <a:solidFill>
                  <a:schemeClr val="bg2"/>
                </a:solidFill>
              </a:rPr>
              <a:t> </a:t>
            </a:r>
            <a:r>
              <a:rPr lang="ru-RU" sz="2400" b="1" u="sng" dirty="0" err="1">
                <a:solidFill>
                  <a:schemeClr val="bg2"/>
                </a:solidFill>
              </a:rPr>
              <a:t>різних</a:t>
            </a:r>
            <a:r>
              <a:rPr lang="ru-RU" sz="2400" b="1" u="sng" dirty="0">
                <a:solidFill>
                  <a:schemeClr val="bg2"/>
                </a:solidFill>
              </a:rPr>
              <a:t> </a:t>
            </a:r>
            <a:r>
              <a:rPr lang="ru-RU" sz="2400" b="1" u="sng" dirty="0" err="1">
                <a:solidFill>
                  <a:schemeClr val="bg2"/>
                </a:solidFill>
              </a:rPr>
              <a:t>галузей</a:t>
            </a:r>
            <a:r>
              <a:rPr lang="ru-RU" sz="2400" u="sng" dirty="0"/>
              <a:t>. 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dirty="0" err="1"/>
              <a:t>Природно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проблема </a:t>
            </a:r>
            <a:r>
              <a:rPr lang="ru-RU" dirty="0" err="1"/>
              <a:t>освіти</a:t>
            </a:r>
            <a:r>
              <a:rPr lang="ru-RU" dirty="0"/>
              <a:t> </a:t>
            </a:r>
            <a:r>
              <a:rPr lang="ru-RU" dirty="0" err="1"/>
              <a:t>дорослих</a:t>
            </a:r>
            <a:r>
              <a:rPr lang="ru-RU" dirty="0"/>
              <a:t> </a:t>
            </a:r>
            <a:r>
              <a:rPr lang="ru-RU" dirty="0" err="1"/>
              <a:t>існувала</a:t>
            </a:r>
            <a:r>
              <a:rPr lang="ru-RU" dirty="0"/>
              <a:t> </a:t>
            </a:r>
            <a:r>
              <a:rPr lang="ru-RU" dirty="0" err="1"/>
              <a:t>завжди</a:t>
            </a:r>
            <a:r>
              <a:rPr lang="ru-RU" dirty="0"/>
              <a:t>, </a:t>
            </a:r>
            <a:r>
              <a:rPr lang="ru-RU" dirty="0" err="1"/>
              <a:t>оскільки</a:t>
            </a:r>
            <a:r>
              <a:rPr lang="ru-RU" dirty="0"/>
              <a:t> люди, </a:t>
            </a:r>
            <a:r>
              <a:rPr lang="ru-RU" dirty="0" err="1"/>
              <a:t>протягом</a:t>
            </a:r>
            <a:r>
              <a:rPr lang="ru-RU" dirty="0"/>
              <a:t> </a:t>
            </a:r>
            <a:r>
              <a:rPr lang="ru-RU" dirty="0" err="1"/>
              <a:t>життя</a:t>
            </a:r>
            <a:r>
              <a:rPr lang="ru-RU" dirty="0"/>
              <a:t> за </a:t>
            </a:r>
            <a:r>
              <a:rPr lang="ru-RU" dirty="0" err="1"/>
              <a:t>різних</a:t>
            </a:r>
            <a:r>
              <a:rPr lang="ru-RU" dirty="0"/>
              <a:t> умов </a:t>
            </a:r>
            <a:r>
              <a:rPr lang="ru-RU" dirty="0" err="1"/>
              <a:t>засвоювали</a:t>
            </a:r>
            <a:r>
              <a:rPr lang="ru-RU" dirty="0"/>
              <a:t> й </a:t>
            </a:r>
            <a:r>
              <a:rPr lang="ru-RU" dirty="0" err="1"/>
              <a:t>використовували</a:t>
            </a:r>
            <a:r>
              <a:rPr lang="ru-RU" dirty="0"/>
              <a:t> </a:t>
            </a:r>
            <a:r>
              <a:rPr lang="ru-RU" dirty="0" err="1"/>
              <a:t>досвід</a:t>
            </a:r>
            <a:r>
              <a:rPr lang="ru-RU" dirty="0"/>
              <a:t> </a:t>
            </a:r>
            <a:r>
              <a:rPr lang="ru-RU" dirty="0" err="1"/>
              <a:t>своїх</a:t>
            </a:r>
            <a:r>
              <a:rPr lang="ru-RU" dirty="0"/>
              <a:t> </a:t>
            </a:r>
            <a:r>
              <a:rPr lang="ru-RU" dirty="0" err="1"/>
              <a:t>пращурів</a:t>
            </a:r>
            <a:r>
              <a:rPr lang="ru-RU" dirty="0"/>
              <a:t>. </a:t>
            </a:r>
            <a:r>
              <a:rPr lang="ru-RU" dirty="0" err="1"/>
              <a:t>Результати</a:t>
            </a:r>
            <a:r>
              <a:rPr lang="ru-RU" dirty="0"/>
              <a:t> </a:t>
            </a:r>
            <a:r>
              <a:rPr lang="ru-RU" dirty="0" err="1"/>
              <a:t>досліджень</a:t>
            </a:r>
            <a:r>
              <a:rPr lang="ru-RU" dirty="0"/>
              <a:t> з </a:t>
            </a:r>
            <a:r>
              <a:rPr lang="ru-RU" dirty="0" err="1"/>
              <a:t>психології</a:t>
            </a:r>
            <a:r>
              <a:rPr lang="ru-RU" dirty="0"/>
              <a:t> </a:t>
            </a:r>
            <a:r>
              <a:rPr lang="ru-RU" dirty="0" err="1"/>
              <a:t>дорослих</a:t>
            </a:r>
            <a:r>
              <a:rPr lang="ru-RU" dirty="0"/>
              <a:t> </a:t>
            </a:r>
            <a:r>
              <a:rPr lang="ru-RU" dirty="0" err="1"/>
              <a:t>показують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людина</a:t>
            </a:r>
            <a:r>
              <a:rPr lang="ru-RU" dirty="0"/>
              <a:t> в </a:t>
            </a:r>
            <a:r>
              <a:rPr lang="ru-RU" dirty="0" err="1"/>
              <a:t>усі</a:t>
            </a:r>
            <a:r>
              <a:rPr lang="ru-RU" dirty="0"/>
              <a:t> </a:t>
            </a:r>
            <a:r>
              <a:rPr lang="ru-RU" dirty="0" err="1"/>
              <a:t>періоди</a:t>
            </a:r>
            <a:r>
              <a:rPr lang="ru-RU" dirty="0"/>
              <a:t> </a:t>
            </a:r>
            <a:r>
              <a:rPr lang="ru-RU" dirty="0" err="1"/>
              <a:t>життя</a:t>
            </a:r>
            <a:r>
              <a:rPr lang="ru-RU" dirty="0"/>
              <a:t> </a:t>
            </a:r>
            <a:r>
              <a:rPr lang="ru-RU" dirty="0" err="1"/>
              <a:t>здатна</a:t>
            </a:r>
            <a:r>
              <a:rPr lang="ru-RU" dirty="0"/>
              <a:t> </a:t>
            </a:r>
            <a:r>
              <a:rPr lang="ru-RU" dirty="0" err="1"/>
              <a:t>засвоювати</a:t>
            </a:r>
            <a:r>
              <a:rPr lang="ru-RU" dirty="0"/>
              <a:t> </a:t>
            </a:r>
            <a:r>
              <a:rPr lang="ru-RU" dirty="0" err="1"/>
              <a:t>нові</a:t>
            </a:r>
            <a:r>
              <a:rPr lang="ru-RU" dirty="0"/>
              <a:t> </a:t>
            </a:r>
            <a:r>
              <a:rPr lang="ru-RU" dirty="0" err="1"/>
              <a:t>знання</a:t>
            </a:r>
            <a:r>
              <a:rPr lang="ru-RU" dirty="0"/>
              <a:t>, </a:t>
            </a:r>
            <a:r>
              <a:rPr lang="ru-RU" dirty="0" err="1"/>
              <a:t>розширювати</a:t>
            </a:r>
            <a:r>
              <a:rPr lang="ru-RU" dirty="0"/>
              <a:t> </a:t>
            </a:r>
            <a:r>
              <a:rPr lang="ru-RU" dirty="0" err="1"/>
              <a:t>світогляд</a:t>
            </a:r>
            <a:r>
              <a:rPr lang="ru-RU" dirty="0"/>
              <a:t>, а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професійної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 </a:t>
            </a:r>
            <a:r>
              <a:rPr lang="ru-RU" dirty="0" err="1"/>
              <a:t>поглиблювати</a:t>
            </a:r>
            <a:r>
              <a:rPr lang="ru-RU" dirty="0"/>
              <a:t> </a:t>
            </a:r>
            <a:r>
              <a:rPr lang="ru-RU" dirty="0" err="1"/>
              <a:t>досвід</a:t>
            </a:r>
            <a:r>
              <a:rPr lang="ru-RU" dirty="0"/>
              <a:t>, а за потреби </a:t>
            </a:r>
            <a:r>
              <a:rPr lang="ru-RU" dirty="0" err="1"/>
              <a:t>здобувати</a:t>
            </a:r>
            <a:r>
              <a:rPr lang="ru-RU" dirty="0"/>
              <a:t> </a:t>
            </a:r>
            <a:r>
              <a:rPr lang="ru-RU" dirty="0" err="1"/>
              <a:t>нові</a:t>
            </a:r>
            <a:r>
              <a:rPr lang="ru-RU" dirty="0"/>
              <a:t> й </a:t>
            </a:r>
            <a:r>
              <a:rPr lang="ru-RU" dirty="0" err="1"/>
              <a:t>суміжні</a:t>
            </a:r>
            <a:r>
              <a:rPr lang="ru-RU" dirty="0"/>
              <a:t> </a:t>
            </a:r>
            <a:r>
              <a:rPr lang="ru-RU" dirty="0" err="1"/>
              <a:t>професії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156371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620688"/>
            <a:ext cx="7467600" cy="5853264"/>
          </a:xfrm>
        </p:spPr>
        <p:txBody>
          <a:bodyPr/>
          <a:lstStyle/>
          <a:p>
            <a:pPr algn="just"/>
            <a:r>
              <a:rPr lang="ru-RU" dirty="0" err="1"/>
              <a:t>Розвиток</a:t>
            </a:r>
            <a:r>
              <a:rPr lang="ru-RU" dirty="0"/>
              <a:t> </a:t>
            </a:r>
            <a:r>
              <a:rPr lang="ru-RU" dirty="0" err="1"/>
              <a:t>андрагогіки</a:t>
            </a:r>
            <a:r>
              <a:rPr lang="ru-RU" dirty="0"/>
              <a:t> </a:t>
            </a:r>
            <a:r>
              <a:rPr lang="ru-RU" dirty="0" err="1"/>
              <a:t>відбувався</a:t>
            </a:r>
            <a:r>
              <a:rPr lang="ru-RU" dirty="0"/>
              <a:t> </a:t>
            </a:r>
            <a:r>
              <a:rPr lang="ru-RU" dirty="0" err="1"/>
              <a:t>завдяки</a:t>
            </a:r>
            <a:r>
              <a:rPr lang="ru-RU" dirty="0"/>
              <a:t> </a:t>
            </a:r>
            <a:r>
              <a:rPr lang="ru-RU" dirty="0" err="1"/>
              <a:t>науково-технічним</a:t>
            </a:r>
            <a:r>
              <a:rPr lang="ru-RU" dirty="0"/>
              <a:t> </a:t>
            </a:r>
            <a:r>
              <a:rPr lang="ru-RU" dirty="0" err="1"/>
              <a:t>перетворенням</a:t>
            </a:r>
            <a:r>
              <a:rPr lang="ru-RU" dirty="0"/>
              <a:t>, </a:t>
            </a:r>
            <a:r>
              <a:rPr lang="ru-RU" dirty="0" err="1"/>
              <a:t>новим</a:t>
            </a:r>
            <a:r>
              <a:rPr lang="ru-RU" dirty="0"/>
              <a:t> </a:t>
            </a:r>
            <a:r>
              <a:rPr lang="ru-RU" dirty="0" err="1"/>
              <a:t>вимогами</a:t>
            </a:r>
            <a:r>
              <a:rPr lang="ru-RU" dirty="0"/>
              <a:t> до </a:t>
            </a:r>
            <a:r>
              <a:rPr lang="ru-RU" dirty="0" err="1"/>
              <a:t>кваліфікаційного</a:t>
            </a:r>
            <a:r>
              <a:rPr lang="ru-RU" dirty="0"/>
              <a:t> </a:t>
            </a:r>
            <a:r>
              <a:rPr lang="ru-RU" dirty="0" err="1"/>
              <a:t>рівня</a:t>
            </a:r>
            <a:r>
              <a:rPr lang="ru-RU" dirty="0"/>
              <a:t> </a:t>
            </a:r>
            <a:r>
              <a:rPr lang="ru-RU" dirty="0" err="1"/>
              <a:t>фахівців</a:t>
            </a:r>
            <a:r>
              <a:rPr lang="ru-RU" dirty="0"/>
              <a:t>, </a:t>
            </a:r>
            <a:r>
              <a:rPr lang="ru-RU" dirty="0" err="1"/>
              <a:t>швидкій</a:t>
            </a:r>
            <a:r>
              <a:rPr lang="ru-RU" dirty="0"/>
              <a:t> </a:t>
            </a:r>
            <a:r>
              <a:rPr lang="ru-RU" dirty="0" err="1"/>
              <a:t>застарілості</a:t>
            </a:r>
            <a:r>
              <a:rPr lang="ru-RU" dirty="0"/>
              <a:t> </a:t>
            </a:r>
            <a:r>
              <a:rPr lang="ru-RU" dirty="0" err="1"/>
              <a:t>знань</a:t>
            </a:r>
            <a:r>
              <a:rPr lang="ru-RU" dirty="0"/>
              <a:t> і </a:t>
            </a:r>
            <a:r>
              <a:rPr lang="ru-RU" dirty="0" err="1"/>
              <a:t>накопиченню</a:t>
            </a:r>
            <a:r>
              <a:rPr lang="ru-RU" dirty="0"/>
              <a:t> </a:t>
            </a:r>
            <a:r>
              <a:rPr lang="ru-RU" dirty="0" err="1"/>
              <a:t>нових</a:t>
            </a:r>
            <a:r>
              <a:rPr lang="ru-RU" dirty="0"/>
              <a:t>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3569" y="2924943"/>
            <a:ext cx="4876800" cy="2963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5085183"/>
            <a:ext cx="3168774" cy="158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78788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332656"/>
            <a:ext cx="7467600" cy="6141296"/>
          </a:xfrm>
        </p:spPr>
        <p:txBody>
          <a:bodyPr/>
          <a:lstStyle/>
          <a:p>
            <a:pPr algn="just"/>
            <a:r>
              <a:rPr lang="ru-RU" dirty="0" err="1"/>
              <a:t>Американські</a:t>
            </a:r>
            <a:r>
              <a:rPr lang="ru-RU" dirty="0"/>
              <a:t> </a:t>
            </a:r>
            <a:r>
              <a:rPr lang="ru-RU" dirty="0" err="1"/>
              <a:t>економісти</a:t>
            </a:r>
            <a:r>
              <a:rPr lang="ru-RU" dirty="0"/>
              <a:t> </a:t>
            </a:r>
            <a:r>
              <a:rPr lang="ru-RU" dirty="0" err="1"/>
              <a:t>запровадили</a:t>
            </a:r>
            <a:r>
              <a:rPr lang="ru-RU" dirty="0"/>
              <a:t> </a:t>
            </a:r>
            <a:r>
              <a:rPr lang="ru-RU" dirty="0" err="1"/>
              <a:t>термін</a:t>
            </a:r>
            <a:r>
              <a:rPr lang="ru-RU" dirty="0"/>
              <a:t> </a:t>
            </a:r>
            <a:r>
              <a:rPr lang="ru-RU" b="1" dirty="0"/>
              <a:t>«</a:t>
            </a:r>
            <a:r>
              <a:rPr lang="ru-RU" b="1" dirty="0" err="1"/>
              <a:t>напіврозпад</a:t>
            </a:r>
            <a:r>
              <a:rPr lang="ru-RU" b="1" dirty="0"/>
              <a:t> </a:t>
            </a:r>
            <a:r>
              <a:rPr lang="ru-RU" b="1" dirty="0" err="1"/>
              <a:t>компетентності</a:t>
            </a:r>
            <a:r>
              <a:rPr lang="ru-RU" b="1" dirty="0"/>
              <a:t>» </a:t>
            </a:r>
            <a:r>
              <a:rPr lang="ru-RU" dirty="0"/>
              <a:t>– </a:t>
            </a:r>
            <a:r>
              <a:rPr lang="ru-RU" dirty="0" err="1"/>
              <a:t>період</a:t>
            </a:r>
            <a:r>
              <a:rPr lang="ru-RU" dirty="0"/>
              <a:t>, коли </a:t>
            </a:r>
            <a:r>
              <a:rPr lang="ru-RU" dirty="0" err="1"/>
              <a:t>від</a:t>
            </a:r>
            <a:r>
              <a:rPr lang="ru-RU" dirty="0"/>
              <a:t> моменту </a:t>
            </a:r>
            <a:r>
              <a:rPr lang="ru-RU" dirty="0" err="1"/>
              <a:t>закінчення</a:t>
            </a:r>
            <a:r>
              <a:rPr lang="ru-RU" dirty="0"/>
              <a:t> ЗВО, у </a:t>
            </a:r>
            <a:r>
              <a:rPr lang="ru-RU" dirty="0" err="1"/>
              <a:t>результаті</a:t>
            </a:r>
            <a:r>
              <a:rPr lang="ru-RU" dirty="0"/>
              <a:t> </a:t>
            </a:r>
            <a:r>
              <a:rPr lang="ru-RU" dirty="0" err="1"/>
              <a:t>надходження</a:t>
            </a:r>
            <a:r>
              <a:rPr lang="ru-RU" dirty="0"/>
              <a:t> </a:t>
            </a:r>
            <a:r>
              <a:rPr lang="ru-RU" dirty="0" err="1"/>
              <a:t>нової</a:t>
            </a:r>
            <a:r>
              <a:rPr lang="ru-RU" dirty="0"/>
              <a:t> </a:t>
            </a:r>
            <a:r>
              <a:rPr lang="ru-RU" dirty="0" err="1"/>
              <a:t>наукової</a:t>
            </a:r>
            <a:r>
              <a:rPr lang="ru-RU" dirty="0"/>
              <a:t> та </a:t>
            </a:r>
            <a:r>
              <a:rPr lang="ru-RU" dirty="0" err="1"/>
              <a:t>технічної</a:t>
            </a:r>
            <a:r>
              <a:rPr lang="ru-RU" dirty="0"/>
              <a:t> </a:t>
            </a:r>
            <a:r>
              <a:rPr lang="ru-RU" dirty="0" err="1"/>
              <a:t>інформації</a:t>
            </a:r>
            <a:r>
              <a:rPr lang="ru-RU" dirty="0"/>
              <a:t>, </a:t>
            </a:r>
            <a:r>
              <a:rPr lang="ru-RU" dirty="0" err="1"/>
              <a:t>компетентність</a:t>
            </a:r>
            <a:r>
              <a:rPr lang="ru-RU" dirty="0"/>
              <a:t> </a:t>
            </a:r>
            <a:r>
              <a:rPr lang="ru-RU" dirty="0" err="1"/>
              <a:t>спеціалістів</a:t>
            </a:r>
            <a:r>
              <a:rPr lang="ru-RU" dirty="0"/>
              <a:t> </a:t>
            </a:r>
            <a:r>
              <a:rPr lang="ru-RU" dirty="0" err="1"/>
              <a:t>знижується</a:t>
            </a:r>
            <a:r>
              <a:rPr lang="ru-RU" dirty="0"/>
              <a:t> на 50%. </a:t>
            </a:r>
            <a:r>
              <a:rPr lang="ru-RU" dirty="0" err="1"/>
              <a:t>Останніми</a:t>
            </a:r>
            <a:r>
              <a:rPr lang="ru-RU" dirty="0"/>
              <a:t> роками </a:t>
            </a:r>
            <a:r>
              <a:rPr lang="ru-RU" dirty="0" err="1"/>
              <a:t>цей</a:t>
            </a:r>
            <a:r>
              <a:rPr lang="ru-RU" dirty="0"/>
              <a:t> </a:t>
            </a:r>
            <a:r>
              <a:rPr lang="ru-RU" dirty="0" err="1"/>
              <a:t>період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тенденцію</a:t>
            </a:r>
            <a:r>
              <a:rPr lang="ru-RU" dirty="0"/>
              <a:t> до </a:t>
            </a:r>
            <a:r>
              <a:rPr lang="ru-RU" dirty="0" err="1"/>
              <a:t>значного</a:t>
            </a:r>
            <a:r>
              <a:rPr lang="ru-RU" dirty="0"/>
              <a:t> </a:t>
            </a:r>
            <a:r>
              <a:rPr lang="ru-RU" dirty="0" err="1"/>
              <a:t>скорочення</a:t>
            </a:r>
            <a:r>
              <a:rPr lang="ru-RU" dirty="0"/>
              <a:t>. 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252559"/>
            <a:ext cx="4176464" cy="2773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3218922"/>
            <a:ext cx="2664296" cy="1998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89268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88640"/>
            <a:ext cx="7467600" cy="6285312"/>
          </a:xfrm>
        </p:spPr>
        <p:txBody>
          <a:bodyPr/>
          <a:lstStyle/>
          <a:p>
            <a:pPr algn="just"/>
            <a:r>
              <a:rPr lang="ru-RU" dirty="0"/>
              <a:t>Для </a:t>
            </a:r>
            <a:r>
              <a:rPr lang="ru-RU" dirty="0" err="1"/>
              <a:t>України</a:t>
            </a:r>
            <a:r>
              <a:rPr lang="ru-RU" dirty="0"/>
              <a:t> </a:t>
            </a:r>
            <a:r>
              <a:rPr lang="ru-RU" dirty="0" err="1"/>
              <a:t>розвиток</a:t>
            </a:r>
            <a:r>
              <a:rPr lang="ru-RU" dirty="0"/>
              <a:t> </a:t>
            </a:r>
            <a:r>
              <a:rPr lang="ru-RU" dirty="0" err="1"/>
              <a:t>освіти</a:t>
            </a:r>
            <a:r>
              <a:rPr lang="ru-RU" dirty="0"/>
              <a:t> –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стратегічний</a:t>
            </a:r>
            <a:r>
              <a:rPr lang="ru-RU" dirty="0"/>
              <a:t> ресурс </a:t>
            </a:r>
            <a:r>
              <a:rPr lang="ru-RU" dirty="0" err="1"/>
              <a:t>подолання</a:t>
            </a:r>
            <a:r>
              <a:rPr lang="ru-RU" dirty="0"/>
              <a:t> </a:t>
            </a:r>
            <a:r>
              <a:rPr lang="ru-RU" dirty="0" err="1"/>
              <a:t>кризових</a:t>
            </a:r>
            <a:r>
              <a:rPr lang="ru-RU" dirty="0"/>
              <a:t> </a:t>
            </a:r>
            <a:r>
              <a:rPr lang="ru-RU" dirty="0" err="1"/>
              <a:t>процесів</a:t>
            </a:r>
            <a:r>
              <a:rPr lang="ru-RU" dirty="0"/>
              <a:t>, </a:t>
            </a:r>
            <a:r>
              <a:rPr lang="ru-RU" dirty="0" err="1"/>
              <a:t>адже</a:t>
            </a:r>
            <a:r>
              <a:rPr lang="ru-RU" dirty="0"/>
              <a:t> </a:t>
            </a:r>
            <a:r>
              <a:rPr lang="ru-RU" dirty="0" err="1"/>
              <a:t>освіта</a:t>
            </a:r>
            <a:r>
              <a:rPr lang="ru-RU" dirty="0"/>
              <a:t> є </a:t>
            </a:r>
            <a:r>
              <a:rPr lang="ru-RU" dirty="0" err="1"/>
              <a:t>однією</a:t>
            </a:r>
            <a:r>
              <a:rPr lang="ru-RU" dirty="0"/>
              <a:t> з </a:t>
            </a:r>
            <a:r>
              <a:rPr lang="ru-RU" dirty="0" err="1"/>
              <a:t>найголовніших</a:t>
            </a:r>
            <a:r>
              <a:rPr lang="ru-RU" dirty="0"/>
              <a:t> умов </a:t>
            </a:r>
            <a:r>
              <a:rPr lang="ru-RU" dirty="0" err="1"/>
              <a:t>прориву</a:t>
            </a:r>
            <a:r>
              <a:rPr lang="ru-RU" dirty="0"/>
              <a:t> </a:t>
            </a:r>
            <a:r>
              <a:rPr lang="ru-RU" dirty="0" err="1"/>
              <a:t>нашого</a:t>
            </a:r>
            <a:r>
              <a:rPr lang="ru-RU" dirty="0"/>
              <a:t> </a:t>
            </a:r>
            <a:r>
              <a:rPr lang="ru-RU" dirty="0" err="1"/>
              <a:t>інтелектуального</a:t>
            </a:r>
            <a:r>
              <a:rPr lang="ru-RU" dirty="0"/>
              <a:t> й </a:t>
            </a:r>
            <a:r>
              <a:rPr lang="ru-RU" dirty="0" err="1"/>
              <a:t>виробничого</a:t>
            </a:r>
            <a:r>
              <a:rPr lang="ru-RU" dirty="0"/>
              <a:t> </a:t>
            </a:r>
            <a:r>
              <a:rPr lang="ru-RU" dirty="0" err="1"/>
              <a:t>потенціалів</a:t>
            </a:r>
            <a:r>
              <a:rPr lang="ru-RU" dirty="0"/>
              <a:t> на </a:t>
            </a:r>
            <a:r>
              <a:rPr lang="ru-RU" dirty="0" err="1"/>
              <a:t>світовий</a:t>
            </a:r>
            <a:r>
              <a:rPr lang="ru-RU" dirty="0"/>
              <a:t> </a:t>
            </a:r>
            <a:r>
              <a:rPr lang="ru-RU" dirty="0" err="1"/>
              <a:t>ринок</a:t>
            </a:r>
            <a:r>
              <a:rPr lang="ru-RU" dirty="0"/>
              <a:t> </a:t>
            </a:r>
            <a:r>
              <a:rPr lang="ru-RU" dirty="0" err="1"/>
              <a:t>високих</a:t>
            </a:r>
            <a:r>
              <a:rPr lang="ru-RU" dirty="0"/>
              <a:t> </a:t>
            </a:r>
            <a:r>
              <a:rPr lang="ru-RU" dirty="0" err="1"/>
              <a:t>технологій</a:t>
            </a:r>
            <a:r>
              <a:rPr lang="ru-RU" dirty="0"/>
              <a:t>. Особливого </a:t>
            </a:r>
            <a:r>
              <a:rPr lang="ru-RU" dirty="0" err="1"/>
              <a:t>значення</a:t>
            </a:r>
            <a:r>
              <a:rPr lang="ru-RU" dirty="0"/>
              <a:t> при </a:t>
            </a:r>
            <a:r>
              <a:rPr lang="ru-RU" dirty="0" err="1"/>
              <a:t>цьому</a:t>
            </a:r>
            <a:r>
              <a:rPr lang="ru-RU" dirty="0"/>
              <a:t> </a:t>
            </a:r>
            <a:r>
              <a:rPr lang="ru-RU" dirty="0" err="1"/>
              <a:t>набуває</a:t>
            </a:r>
            <a:r>
              <a:rPr lang="ru-RU" dirty="0"/>
              <a:t> система </a:t>
            </a:r>
            <a:r>
              <a:rPr lang="ru-RU" dirty="0" err="1"/>
              <a:t>освіти</a:t>
            </a:r>
            <a:r>
              <a:rPr lang="ru-RU" dirty="0"/>
              <a:t> </a:t>
            </a:r>
            <a:r>
              <a:rPr lang="ru-RU" dirty="0" err="1"/>
              <a:t>дорослих</a:t>
            </a:r>
            <a:r>
              <a:rPr lang="ru-RU" dirty="0"/>
              <a:t>.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996952"/>
            <a:ext cx="4618938" cy="3386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4692030"/>
            <a:ext cx="3307155" cy="2046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48409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u="sng" dirty="0" err="1">
                <a:solidFill>
                  <a:schemeClr val="bg2"/>
                </a:solidFill>
              </a:rPr>
              <a:t>Освіта</a:t>
            </a:r>
            <a:r>
              <a:rPr lang="ru-RU" b="1" u="sng" dirty="0">
                <a:solidFill>
                  <a:schemeClr val="bg2"/>
                </a:solidFill>
              </a:rPr>
              <a:t> </a:t>
            </a:r>
            <a:r>
              <a:rPr lang="ru-RU" b="1" u="sng" dirty="0" err="1">
                <a:solidFill>
                  <a:schemeClr val="bg2"/>
                </a:solidFill>
              </a:rPr>
              <a:t>дорослих</a:t>
            </a:r>
            <a:r>
              <a:rPr lang="ru-RU" b="1" u="sng" dirty="0">
                <a:solidFill>
                  <a:schemeClr val="bg2"/>
                </a:solidFill>
              </a:rPr>
              <a:t> – </a:t>
            </a:r>
            <a:r>
              <a:rPr lang="ru-RU" b="1" u="sng" dirty="0" err="1">
                <a:solidFill>
                  <a:schemeClr val="bg2"/>
                </a:solidFill>
              </a:rPr>
              <a:t>пріоритетний</a:t>
            </a:r>
            <a:r>
              <a:rPr lang="ru-RU" b="1" u="sng" dirty="0">
                <a:solidFill>
                  <a:schemeClr val="bg2"/>
                </a:solidFill>
              </a:rPr>
              <a:t> </a:t>
            </a:r>
            <a:r>
              <a:rPr lang="ru-RU" b="1" u="sng" dirty="0" err="1">
                <a:solidFill>
                  <a:schemeClr val="bg2"/>
                </a:solidFill>
              </a:rPr>
              <a:t>напрям</a:t>
            </a:r>
            <a:r>
              <a:rPr lang="ru-RU" b="1" u="sng" dirty="0">
                <a:solidFill>
                  <a:schemeClr val="bg2"/>
                </a:solidFill>
              </a:rPr>
              <a:t> </a:t>
            </a:r>
            <a:r>
              <a:rPr lang="ru-RU" b="1" u="sng" dirty="0" err="1">
                <a:solidFill>
                  <a:schemeClr val="bg2"/>
                </a:solidFill>
              </a:rPr>
              <a:t>державної</a:t>
            </a:r>
            <a:r>
              <a:rPr lang="ru-RU" b="1" u="sng" dirty="0">
                <a:solidFill>
                  <a:schemeClr val="bg2"/>
                </a:solidFill>
              </a:rPr>
              <a:t> </a:t>
            </a:r>
            <a:r>
              <a:rPr lang="ru-RU" b="1" u="sng" dirty="0" err="1">
                <a:solidFill>
                  <a:schemeClr val="bg2"/>
                </a:solidFill>
              </a:rPr>
              <a:t>політики</a:t>
            </a:r>
            <a:r>
              <a:rPr lang="ru-RU" b="1" u="sng" dirty="0">
                <a:solidFill>
                  <a:schemeClr val="bg2"/>
                </a:solidFill>
              </a:rPr>
              <a:t> </a:t>
            </a:r>
            <a:r>
              <a:rPr lang="ru-RU" b="1" u="sng" dirty="0" err="1">
                <a:solidFill>
                  <a:schemeClr val="bg2"/>
                </a:solidFill>
              </a:rPr>
              <a:t>країн</a:t>
            </a:r>
            <a:r>
              <a:rPr lang="ru-RU" b="1" u="sng" dirty="0">
                <a:solidFill>
                  <a:schemeClr val="bg2"/>
                </a:solidFill>
              </a:rPr>
              <a:t> ЄС. 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ru-RU" dirty="0"/>
              <a:t>На </a:t>
            </a:r>
            <a:r>
              <a:rPr lang="ru-RU" dirty="0" err="1"/>
              <a:t>міжнародній</a:t>
            </a:r>
            <a:r>
              <a:rPr lang="ru-RU" dirty="0"/>
              <a:t> </a:t>
            </a:r>
            <a:r>
              <a:rPr lang="ru-RU" dirty="0" err="1"/>
              <a:t>конференції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проблем </a:t>
            </a:r>
            <a:r>
              <a:rPr lang="ru-RU" dirty="0" err="1"/>
              <a:t>освіти</a:t>
            </a:r>
            <a:r>
              <a:rPr lang="ru-RU" dirty="0"/>
              <a:t> </a:t>
            </a:r>
            <a:r>
              <a:rPr lang="ru-RU" dirty="0" err="1"/>
              <a:t>дорослих</a:t>
            </a:r>
            <a:r>
              <a:rPr lang="ru-RU" dirty="0"/>
              <a:t> (Гамбург, 1997 р.), </a:t>
            </a:r>
            <a:r>
              <a:rPr lang="ru-RU" dirty="0" err="1"/>
              <a:t>саме</a:t>
            </a:r>
            <a:r>
              <a:rPr lang="ru-RU" dirty="0"/>
              <a:t> </a:t>
            </a:r>
            <a:r>
              <a:rPr lang="ru-RU" dirty="0" err="1"/>
              <a:t>освіту</a:t>
            </a:r>
            <a:r>
              <a:rPr lang="ru-RU" dirty="0"/>
              <a:t> </a:t>
            </a:r>
            <a:r>
              <a:rPr lang="ru-RU" dirty="0" err="1"/>
              <a:t>дорослих</a:t>
            </a:r>
            <a:r>
              <a:rPr lang="ru-RU" dirty="0"/>
              <a:t> </a:t>
            </a:r>
            <a:r>
              <a:rPr lang="ru-RU" dirty="0" err="1"/>
              <a:t>було</a:t>
            </a:r>
            <a:r>
              <a:rPr lang="ru-RU" dirty="0"/>
              <a:t> названо </a:t>
            </a:r>
            <a:r>
              <a:rPr lang="ru-RU" dirty="0" err="1"/>
              <a:t>ключем</a:t>
            </a:r>
            <a:r>
              <a:rPr lang="ru-RU" dirty="0"/>
              <a:t> до XXI </a:t>
            </a:r>
            <a:r>
              <a:rPr lang="ru-RU" dirty="0" err="1"/>
              <a:t>століття</a:t>
            </a:r>
            <a:r>
              <a:rPr lang="ru-RU" dirty="0"/>
              <a:t>. </a:t>
            </a:r>
            <a:r>
              <a:rPr lang="ru-RU" dirty="0" err="1"/>
              <a:t>Конференція</a:t>
            </a:r>
            <a:r>
              <a:rPr lang="ru-RU" dirty="0"/>
              <a:t> у </a:t>
            </a:r>
            <a:r>
              <a:rPr lang="ru-RU" dirty="0" err="1"/>
              <a:t>своїй</a:t>
            </a:r>
            <a:r>
              <a:rPr lang="ru-RU" dirty="0"/>
              <a:t> </a:t>
            </a:r>
            <a:r>
              <a:rPr lang="ru-RU" dirty="0" err="1"/>
              <a:t>декларації</a:t>
            </a:r>
            <a:r>
              <a:rPr lang="ru-RU" dirty="0"/>
              <a:t> </a:t>
            </a:r>
            <a:r>
              <a:rPr lang="ru-RU" dirty="0" err="1"/>
              <a:t>рекомендувала</a:t>
            </a:r>
            <a:r>
              <a:rPr lang="ru-RU" dirty="0"/>
              <a:t> урядам </a:t>
            </a:r>
            <a:r>
              <a:rPr lang="ru-RU" dirty="0" err="1"/>
              <a:t>усіх</a:t>
            </a:r>
            <a:r>
              <a:rPr lang="ru-RU" dirty="0"/>
              <a:t> держав </a:t>
            </a:r>
            <a:r>
              <a:rPr lang="ru-RU" dirty="0" err="1"/>
              <a:t>вважати</a:t>
            </a:r>
            <a:r>
              <a:rPr lang="ru-RU" dirty="0"/>
              <a:t> </a:t>
            </a:r>
            <a:r>
              <a:rPr lang="ru-RU" dirty="0" err="1"/>
              <a:t>освіту</a:t>
            </a:r>
            <a:r>
              <a:rPr lang="ru-RU" dirty="0"/>
              <a:t> </a:t>
            </a:r>
            <a:r>
              <a:rPr lang="ru-RU" dirty="0" err="1"/>
              <a:t>дорослих</a:t>
            </a:r>
            <a:r>
              <a:rPr lang="ru-RU" dirty="0"/>
              <a:t> одним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пріоритетів</a:t>
            </a:r>
            <a:r>
              <a:rPr lang="ru-RU" dirty="0"/>
              <a:t> </a:t>
            </a:r>
            <a:r>
              <a:rPr lang="ru-RU" dirty="0" err="1"/>
              <a:t>державної</a:t>
            </a:r>
            <a:r>
              <a:rPr lang="ru-RU" dirty="0"/>
              <a:t> </a:t>
            </a:r>
            <a:r>
              <a:rPr lang="ru-RU" dirty="0" err="1"/>
              <a:t>політики</a:t>
            </a:r>
            <a:r>
              <a:rPr lang="ru-RU" dirty="0"/>
              <a:t>.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4149080"/>
            <a:ext cx="487680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57817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260648"/>
            <a:ext cx="5122912" cy="6213304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dirty="0" err="1"/>
              <a:t>Освіта</a:t>
            </a:r>
            <a:r>
              <a:rPr lang="ru-RU" dirty="0"/>
              <a:t> </a:t>
            </a:r>
            <a:r>
              <a:rPr lang="ru-RU" dirty="0" err="1"/>
              <a:t>дорослих</a:t>
            </a:r>
            <a:r>
              <a:rPr lang="ru-RU" dirty="0"/>
              <a:t> </a:t>
            </a:r>
            <a:r>
              <a:rPr lang="ru-RU" dirty="0" err="1"/>
              <a:t>спрямована</a:t>
            </a:r>
            <a:r>
              <a:rPr lang="ru-RU" dirty="0"/>
              <a:t> на </a:t>
            </a:r>
            <a:r>
              <a:rPr lang="ru-RU" dirty="0" err="1"/>
              <a:t>максимальне</a:t>
            </a:r>
            <a:r>
              <a:rPr lang="ru-RU" dirty="0"/>
              <a:t> </a:t>
            </a:r>
            <a:r>
              <a:rPr lang="ru-RU" dirty="0" err="1"/>
              <a:t>задоволення</a:t>
            </a:r>
            <a:r>
              <a:rPr lang="ru-RU" dirty="0"/>
              <a:t> таких потреб </a:t>
            </a:r>
            <a:r>
              <a:rPr lang="ru-RU" dirty="0" err="1"/>
              <a:t>особистості</a:t>
            </a:r>
            <a:r>
              <a:rPr lang="ru-RU" dirty="0"/>
              <a:t>, </a:t>
            </a:r>
            <a:r>
              <a:rPr lang="ru-RU" dirty="0" err="1"/>
              <a:t>суспільства</a:t>
            </a:r>
            <a:r>
              <a:rPr lang="ru-RU" dirty="0"/>
              <a:t>, </a:t>
            </a:r>
            <a:r>
              <a:rPr lang="ru-RU" dirty="0" err="1"/>
              <a:t>держави</a:t>
            </a:r>
            <a:r>
              <a:rPr lang="ru-RU" dirty="0"/>
              <a:t>:</a:t>
            </a:r>
          </a:p>
          <a:p>
            <a:pPr algn="just"/>
            <a:r>
              <a:rPr lang="ru-RU" dirty="0"/>
              <a:t>• </a:t>
            </a:r>
            <a:r>
              <a:rPr lang="ru-RU" dirty="0" err="1"/>
              <a:t>особистості</a:t>
            </a:r>
            <a:r>
              <a:rPr lang="ru-RU" dirty="0"/>
              <a:t> – у </a:t>
            </a:r>
            <a:r>
              <a:rPr lang="ru-RU" dirty="0" err="1"/>
              <a:t>самовдосконаленні</a:t>
            </a:r>
            <a:r>
              <a:rPr lang="ru-RU" dirty="0"/>
              <a:t>, </a:t>
            </a:r>
            <a:r>
              <a:rPr lang="ru-RU" dirty="0" err="1"/>
              <a:t>адаптації</a:t>
            </a:r>
            <a:r>
              <a:rPr lang="ru-RU" dirty="0"/>
              <a:t> до </a:t>
            </a:r>
            <a:r>
              <a:rPr lang="ru-RU" dirty="0" err="1"/>
              <a:t>змін</a:t>
            </a:r>
            <a:r>
              <a:rPr lang="ru-RU" dirty="0"/>
              <a:t> у </a:t>
            </a:r>
            <a:r>
              <a:rPr lang="ru-RU" dirty="0" err="1"/>
              <a:t>соціально-економічному</a:t>
            </a:r>
            <a:r>
              <a:rPr lang="ru-RU" dirty="0"/>
              <a:t>, </a:t>
            </a:r>
            <a:r>
              <a:rPr lang="ru-RU" dirty="0" err="1"/>
              <a:t>політичному</a:t>
            </a:r>
            <a:r>
              <a:rPr lang="ru-RU" dirty="0"/>
              <a:t> </a:t>
            </a:r>
            <a:r>
              <a:rPr lang="ru-RU" dirty="0" err="1"/>
              <a:t>розвитку</a:t>
            </a:r>
            <a:r>
              <a:rPr lang="ru-RU" dirty="0"/>
              <a:t> </a:t>
            </a:r>
            <a:r>
              <a:rPr lang="ru-RU" dirty="0" err="1"/>
              <a:t>життя</a:t>
            </a:r>
            <a:r>
              <a:rPr lang="ru-RU" dirty="0"/>
              <a:t>;</a:t>
            </a:r>
          </a:p>
          <a:p>
            <a:pPr algn="just"/>
            <a:r>
              <a:rPr lang="ru-RU" dirty="0"/>
              <a:t>• </a:t>
            </a:r>
            <a:r>
              <a:rPr lang="ru-RU" dirty="0" err="1"/>
              <a:t>суспільства</a:t>
            </a:r>
            <a:r>
              <a:rPr lang="ru-RU" dirty="0"/>
              <a:t> – у </a:t>
            </a:r>
            <a:r>
              <a:rPr lang="ru-RU" dirty="0" err="1"/>
              <a:t>формуванні</a:t>
            </a:r>
            <a:r>
              <a:rPr lang="ru-RU" dirty="0"/>
              <a:t> </a:t>
            </a:r>
            <a:r>
              <a:rPr lang="ru-RU" dirty="0" err="1"/>
              <a:t>соціально-активних</a:t>
            </a:r>
            <a:r>
              <a:rPr lang="ru-RU" dirty="0"/>
              <a:t> </a:t>
            </a:r>
            <a:r>
              <a:rPr lang="ru-RU" dirty="0" err="1"/>
              <a:t>осіб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мають</a:t>
            </a:r>
            <a:r>
              <a:rPr lang="ru-RU" dirty="0"/>
              <a:t> </a:t>
            </a:r>
            <a:r>
              <a:rPr lang="ru-RU" dirty="0" err="1"/>
              <a:t>адаптуватися</a:t>
            </a:r>
            <a:r>
              <a:rPr lang="ru-RU" dirty="0"/>
              <a:t> до </a:t>
            </a:r>
            <a:r>
              <a:rPr lang="ru-RU" dirty="0" err="1"/>
              <a:t>реалій</a:t>
            </a:r>
            <a:r>
              <a:rPr lang="ru-RU" dirty="0"/>
              <a:t> </a:t>
            </a:r>
            <a:r>
              <a:rPr lang="ru-RU" dirty="0" err="1"/>
              <a:t>життя</a:t>
            </a:r>
            <a:r>
              <a:rPr lang="ru-RU" dirty="0"/>
              <a:t>, </a:t>
            </a:r>
            <a:r>
              <a:rPr lang="ru-RU" dirty="0" err="1"/>
              <a:t>законослухняних</a:t>
            </a:r>
            <a:r>
              <a:rPr lang="ru-RU" dirty="0"/>
              <a:t> та </a:t>
            </a:r>
            <a:r>
              <a:rPr lang="ru-RU" dirty="0" err="1"/>
              <a:t>ініціативних</a:t>
            </a:r>
            <a:r>
              <a:rPr lang="ru-RU" dirty="0"/>
              <a:t> </a:t>
            </a:r>
            <a:r>
              <a:rPr lang="ru-RU" dirty="0" err="1"/>
              <a:t>громадян</a:t>
            </a:r>
            <a:r>
              <a:rPr lang="ru-RU" dirty="0"/>
              <a:t>, </a:t>
            </a:r>
            <a:r>
              <a:rPr lang="ru-RU" dirty="0" err="1"/>
              <a:t>членів</a:t>
            </a:r>
            <a:r>
              <a:rPr lang="ru-RU" dirty="0"/>
              <a:t> </a:t>
            </a:r>
            <a:r>
              <a:rPr lang="ru-RU" dirty="0" err="1"/>
              <a:t>суспільства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орієнтуються</a:t>
            </a:r>
            <a:r>
              <a:rPr lang="ru-RU" dirty="0"/>
              <a:t> на </a:t>
            </a:r>
            <a:r>
              <a:rPr lang="ru-RU" dirty="0" err="1"/>
              <a:t>загальнолюдські</a:t>
            </a:r>
            <a:r>
              <a:rPr lang="ru-RU" dirty="0"/>
              <a:t> </a:t>
            </a:r>
            <a:r>
              <a:rPr lang="ru-RU" dirty="0" err="1"/>
              <a:t>цінності</a:t>
            </a:r>
            <a:r>
              <a:rPr lang="ru-RU" dirty="0"/>
              <a:t>;</a:t>
            </a:r>
          </a:p>
          <a:p>
            <a:pPr algn="just"/>
            <a:r>
              <a:rPr lang="ru-RU" dirty="0"/>
              <a:t>• </a:t>
            </a:r>
            <a:r>
              <a:rPr lang="ru-RU" dirty="0" err="1"/>
              <a:t>держави</a:t>
            </a:r>
            <a:r>
              <a:rPr lang="ru-RU" dirty="0"/>
              <a:t> – у </a:t>
            </a:r>
            <a:r>
              <a:rPr lang="ru-RU" dirty="0" err="1"/>
              <a:t>підготовці</a:t>
            </a:r>
            <a:r>
              <a:rPr lang="ru-RU" dirty="0"/>
              <a:t> </a:t>
            </a:r>
            <a:r>
              <a:rPr lang="ru-RU" dirty="0" err="1"/>
              <a:t>компетентних</a:t>
            </a:r>
            <a:r>
              <a:rPr lang="ru-RU" dirty="0"/>
              <a:t>, </a:t>
            </a:r>
            <a:r>
              <a:rPr lang="ru-RU" dirty="0" err="1"/>
              <a:t>ефективних</a:t>
            </a:r>
            <a:r>
              <a:rPr lang="ru-RU" dirty="0"/>
              <a:t> </a:t>
            </a:r>
            <a:r>
              <a:rPr lang="ru-RU" dirty="0" err="1"/>
              <a:t>працівників</a:t>
            </a:r>
            <a:r>
              <a:rPr lang="ru-RU" dirty="0"/>
              <a:t>, </a:t>
            </a:r>
            <a:r>
              <a:rPr lang="ru-RU" dirty="0" err="1"/>
              <a:t>здатних</a:t>
            </a:r>
            <a:r>
              <a:rPr lang="ru-RU" dirty="0"/>
              <a:t> </a:t>
            </a:r>
            <a:r>
              <a:rPr lang="ru-RU" dirty="0" err="1"/>
              <a:t>вивести</a:t>
            </a:r>
            <a:r>
              <a:rPr lang="ru-RU" dirty="0"/>
              <a:t> </a:t>
            </a:r>
            <a:r>
              <a:rPr lang="ru-RU" dirty="0" err="1"/>
              <a:t>країну</a:t>
            </a:r>
            <a:r>
              <a:rPr lang="ru-RU" dirty="0"/>
              <a:t> на </a:t>
            </a:r>
            <a:r>
              <a:rPr lang="ru-RU" dirty="0" err="1"/>
              <a:t>високий</a:t>
            </a:r>
            <a:r>
              <a:rPr lang="ru-RU" dirty="0"/>
              <a:t> </a:t>
            </a:r>
            <a:r>
              <a:rPr lang="ru-RU" dirty="0" err="1"/>
              <a:t>рівень</a:t>
            </a:r>
            <a:r>
              <a:rPr lang="ru-RU" dirty="0"/>
              <a:t> </a:t>
            </a:r>
            <a:r>
              <a:rPr lang="ru-RU" dirty="0" err="1"/>
              <a:t>соціально-економічного</a:t>
            </a:r>
            <a:r>
              <a:rPr lang="ru-RU" dirty="0"/>
              <a:t> й культурного </a:t>
            </a:r>
            <a:r>
              <a:rPr lang="ru-RU" dirty="0" err="1"/>
              <a:t>розвитку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7446" y="548680"/>
            <a:ext cx="261937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2924944"/>
            <a:ext cx="3312368" cy="250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71885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88640"/>
            <a:ext cx="6059016" cy="6285312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dirty="0" err="1"/>
              <a:t>Актуальність</a:t>
            </a:r>
            <a:r>
              <a:rPr lang="ru-RU" dirty="0"/>
              <a:t> і </a:t>
            </a:r>
            <a:r>
              <a:rPr lang="ru-RU" dirty="0" err="1"/>
              <a:t>доцільність</a:t>
            </a:r>
            <a:r>
              <a:rPr lang="ru-RU" dirty="0"/>
              <a:t> </a:t>
            </a:r>
            <a:r>
              <a:rPr lang="ru-RU" dirty="0" err="1"/>
              <a:t>розвитку</a:t>
            </a:r>
            <a:r>
              <a:rPr lang="ru-RU" dirty="0"/>
              <a:t> </a:t>
            </a:r>
            <a:r>
              <a:rPr lang="ru-RU" dirty="0" err="1"/>
              <a:t>освіти</a:t>
            </a:r>
            <a:r>
              <a:rPr lang="ru-RU" dirty="0"/>
              <a:t> </a:t>
            </a:r>
            <a:r>
              <a:rPr lang="ru-RU" dirty="0" err="1"/>
              <a:t>дорослих</a:t>
            </a:r>
            <a:r>
              <a:rPr lang="ru-RU" dirty="0"/>
              <a:t> в </a:t>
            </a:r>
            <a:r>
              <a:rPr lang="ru-RU" dirty="0" err="1"/>
              <a:t>Україні</a:t>
            </a:r>
            <a:r>
              <a:rPr lang="ru-RU" dirty="0"/>
              <a:t> </a:t>
            </a:r>
            <a:r>
              <a:rPr lang="ru-RU" dirty="0" err="1"/>
              <a:t>зумовлені</a:t>
            </a:r>
            <a:r>
              <a:rPr lang="ru-RU" dirty="0"/>
              <a:t>:</a:t>
            </a:r>
          </a:p>
          <a:p>
            <a:pPr algn="just"/>
            <a:r>
              <a:rPr lang="ru-RU" dirty="0"/>
              <a:t>- потребою </a:t>
            </a:r>
            <a:r>
              <a:rPr lang="ru-RU" dirty="0" err="1"/>
              <a:t>подолання</a:t>
            </a:r>
            <a:r>
              <a:rPr lang="ru-RU" dirty="0"/>
              <a:t> </a:t>
            </a:r>
            <a:r>
              <a:rPr lang="ru-RU" dirty="0" err="1"/>
              <a:t>суперечностей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виникають</a:t>
            </a:r>
            <a:r>
              <a:rPr lang="ru-RU" dirty="0"/>
              <a:t> </a:t>
            </a:r>
            <a:r>
              <a:rPr lang="ru-RU" dirty="0" err="1"/>
              <a:t>між</a:t>
            </a:r>
            <a:r>
              <a:rPr lang="ru-RU" dirty="0"/>
              <a:t> </a:t>
            </a:r>
            <a:r>
              <a:rPr lang="ru-RU" dirty="0" err="1"/>
              <a:t>вимогами</a:t>
            </a:r>
            <a:r>
              <a:rPr lang="ru-RU" dirty="0"/>
              <a:t> </a:t>
            </a:r>
            <a:r>
              <a:rPr lang="ru-RU" dirty="0" err="1"/>
              <a:t>суспільства</a:t>
            </a:r>
            <a:r>
              <a:rPr lang="ru-RU" dirty="0"/>
              <a:t> до </a:t>
            </a:r>
            <a:r>
              <a:rPr lang="ru-RU" dirty="0" err="1"/>
              <a:t>професійної</a:t>
            </a:r>
            <a:r>
              <a:rPr lang="ru-RU" dirty="0"/>
              <a:t> </a:t>
            </a:r>
            <a:r>
              <a:rPr lang="ru-RU" dirty="0" err="1"/>
              <a:t>підготовки</a:t>
            </a:r>
            <a:r>
              <a:rPr lang="ru-RU" dirty="0"/>
              <a:t> </a:t>
            </a:r>
            <a:r>
              <a:rPr lang="ru-RU" dirty="0" err="1"/>
              <a:t>фахівців</a:t>
            </a:r>
            <a:r>
              <a:rPr lang="ru-RU" dirty="0"/>
              <a:t> </a:t>
            </a:r>
            <a:r>
              <a:rPr lang="ru-RU" dirty="0" err="1"/>
              <a:t>нової</a:t>
            </a:r>
            <a:r>
              <a:rPr lang="ru-RU" dirty="0"/>
              <a:t> </a:t>
            </a:r>
            <a:r>
              <a:rPr lang="ru-RU" dirty="0" err="1"/>
              <a:t>формації</a:t>
            </a:r>
            <a:r>
              <a:rPr lang="ru-RU" dirty="0"/>
              <a:t> і станом </a:t>
            </a:r>
            <a:r>
              <a:rPr lang="ru-RU" dirty="0" err="1"/>
              <a:t>професійної</a:t>
            </a:r>
            <a:r>
              <a:rPr lang="ru-RU" dirty="0"/>
              <a:t> </a:t>
            </a:r>
            <a:r>
              <a:rPr lang="ru-RU" dirty="0" err="1"/>
              <a:t>підготовки</a:t>
            </a:r>
            <a:r>
              <a:rPr lang="ru-RU" dirty="0"/>
              <a:t>, </a:t>
            </a:r>
            <a:r>
              <a:rPr lang="ru-RU" dirty="0" err="1"/>
              <a:t>між</a:t>
            </a:r>
            <a:r>
              <a:rPr lang="ru-RU" dirty="0"/>
              <a:t> </a:t>
            </a:r>
            <a:r>
              <a:rPr lang="ru-RU" dirty="0" err="1"/>
              <a:t>роботодавцями</a:t>
            </a:r>
            <a:r>
              <a:rPr lang="ru-RU" dirty="0"/>
              <a:t> та </a:t>
            </a:r>
            <a:r>
              <a:rPr lang="ru-RU" dirty="0" err="1"/>
              <a:t>безробітними</a:t>
            </a:r>
            <a:r>
              <a:rPr lang="ru-RU" dirty="0"/>
              <a:t>;</a:t>
            </a:r>
          </a:p>
          <a:p>
            <a:pPr algn="just"/>
            <a:r>
              <a:rPr lang="ru-RU" dirty="0"/>
              <a:t>- потребою </a:t>
            </a:r>
            <a:r>
              <a:rPr lang="ru-RU" dirty="0" err="1"/>
              <a:t>розробки</a:t>
            </a:r>
            <a:r>
              <a:rPr lang="ru-RU" dirty="0"/>
              <a:t> </a:t>
            </a:r>
            <a:r>
              <a:rPr lang="ru-RU" dirty="0" err="1"/>
              <a:t>правової</a:t>
            </a:r>
            <a:r>
              <a:rPr lang="ru-RU" dirty="0"/>
              <a:t> </a:t>
            </a:r>
            <a:r>
              <a:rPr lang="ru-RU" dirty="0" err="1"/>
              <a:t>законодавчої</a:t>
            </a:r>
            <a:r>
              <a:rPr lang="ru-RU" dirty="0"/>
              <a:t> </a:t>
            </a:r>
            <a:r>
              <a:rPr lang="ru-RU" dirty="0" err="1"/>
              <a:t>бази</a:t>
            </a:r>
            <a:r>
              <a:rPr lang="ru-RU" dirty="0"/>
              <a:t> </a:t>
            </a:r>
            <a:r>
              <a:rPr lang="ru-RU" dirty="0" err="1"/>
              <a:t>розвитку</a:t>
            </a:r>
            <a:r>
              <a:rPr lang="ru-RU" dirty="0"/>
              <a:t> </a:t>
            </a:r>
            <a:r>
              <a:rPr lang="ru-RU" dirty="0" err="1"/>
              <a:t>освіти</a:t>
            </a:r>
            <a:r>
              <a:rPr lang="ru-RU" dirty="0"/>
              <a:t> </a:t>
            </a:r>
            <a:r>
              <a:rPr lang="ru-RU" dirty="0" err="1"/>
              <a:t>дорослих</a:t>
            </a:r>
            <a:r>
              <a:rPr lang="ru-RU" dirty="0"/>
              <a:t>, </a:t>
            </a:r>
            <a:r>
              <a:rPr lang="ru-RU" dirty="0" err="1"/>
              <a:t>механізмів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фінансування</a:t>
            </a:r>
            <a:r>
              <a:rPr lang="ru-RU" dirty="0"/>
              <a:t> й </a:t>
            </a:r>
            <a:r>
              <a:rPr lang="ru-RU" dirty="0" err="1"/>
              <a:t>кредитування</a:t>
            </a:r>
            <a:r>
              <a:rPr lang="ru-RU" dirty="0"/>
              <a:t>, </a:t>
            </a:r>
            <a:r>
              <a:rPr lang="ru-RU" dirty="0" err="1"/>
              <a:t>впровадження</a:t>
            </a:r>
            <a:r>
              <a:rPr lang="ru-RU" dirty="0"/>
              <a:t> </a:t>
            </a:r>
            <a:r>
              <a:rPr lang="ru-RU" dirty="0" err="1"/>
              <a:t>цільових</a:t>
            </a:r>
            <a:r>
              <a:rPr lang="ru-RU" dirty="0"/>
              <a:t> </a:t>
            </a:r>
            <a:r>
              <a:rPr lang="ru-RU" dirty="0" err="1"/>
              <a:t>програм</a:t>
            </a:r>
            <a:r>
              <a:rPr lang="ru-RU" dirty="0"/>
              <a:t> - </a:t>
            </a:r>
            <a:r>
              <a:rPr lang="ru-RU" dirty="0" err="1"/>
              <a:t>проектів</a:t>
            </a:r>
            <a:r>
              <a:rPr lang="ru-RU" dirty="0"/>
              <a:t>, </a:t>
            </a:r>
            <a:r>
              <a:rPr lang="ru-RU" dirty="0" err="1"/>
              <a:t>грантів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залученням</a:t>
            </a:r>
            <a:r>
              <a:rPr lang="ru-RU" dirty="0"/>
              <a:t> </a:t>
            </a:r>
            <a:r>
              <a:rPr lang="ru-RU" dirty="0" err="1"/>
              <a:t>зарубіжних</a:t>
            </a:r>
            <a:r>
              <a:rPr lang="ru-RU" dirty="0"/>
              <a:t> </a:t>
            </a:r>
            <a:r>
              <a:rPr lang="ru-RU" dirty="0" err="1"/>
              <a:t>інвестицій</a:t>
            </a:r>
            <a:r>
              <a:rPr lang="ru-RU" dirty="0"/>
              <a:t>;</a:t>
            </a:r>
          </a:p>
          <a:p>
            <a:pPr algn="just"/>
            <a:r>
              <a:rPr lang="ru-RU" dirty="0"/>
              <a:t>- </a:t>
            </a:r>
            <a:r>
              <a:rPr lang="ru-RU" dirty="0" err="1"/>
              <a:t>врахуванням</a:t>
            </a:r>
            <a:r>
              <a:rPr lang="ru-RU" dirty="0"/>
              <a:t> </a:t>
            </a:r>
            <a:r>
              <a:rPr lang="ru-RU" dirty="0" err="1"/>
              <a:t>осмислення</a:t>
            </a:r>
            <a:r>
              <a:rPr lang="ru-RU" dirty="0"/>
              <a:t> і </a:t>
            </a:r>
            <a:r>
              <a:rPr lang="ru-RU" dirty="0" err="1"/>
              <a:t>узагальнення</a:t>
            </a:r>
            <a:r>
              <a:rPr lang="ru-RU" dirty="0"/>
              <a:t> </a:t>
            </a:r>
            <a:r>
              <a:rPr lang="ru-RU" dirty="0" err="1"/>
              <a:t>вітчизняною</a:t>
            </a:r>
            <a:r>
              <a:rPr lang="ru-RU" dirty="0"/>
              <a:t> </a:t>
            </a:r>
            <a:r>
              <a:rPr lang="ru-RU" dirty="0" err="1"/>
              <a:t>педагогічною</a:t>
            </a:r>
            <a:r>
              <a:rPr lang="ru-RU" dirty="0"/>
              <a:t> наукою і практикою </a:t>
            </a:r>
            <a:r>
              <a:rPr lang="ru-RU" dirty="0" err="1"/>
              <a:t>зарубіжного</a:t>
            </a:r>
            <a:r>
              <a:rPr lang="ru-RU" dirty="0"/>
              <a:t> </a:t>
            </a:r>
            <a:r>
              <a:rPr lang="ru-RU" dirty="0" err="1"/>
              <a:t>досвіду</a:t>
            </a:r>
            <a:r>
              <a:rPr lang="ru-RU" dirty="0"/>
              <a:t> з </a:t>
            </a:r>
            <a:r>
              <a:rPr lang="ru-RU" dirty="0" err="1"/>
              <a:t>організації</a:t>
            </a:r>
            <a:r>
              <a:rPr lang="ru-RU" dirty="0"/>
              <a:t> </a:t>
            </a:r>
            <a:r>
              <a:rPr lang="ru-RU" dirty="0" err="1"/>
              <a:t>освіти</a:t>
            </a:r>
            <a:r>
              <a:rPr lang="ru-RU" dirty="0"/>
              <a:t> </a:t>
            </a:r>
            <a:r>
              <a:rPr lang="ru-RU" dirty="0" err="1"/>
              <a:t>дорослих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1556792"/>
            <a:ext cx="1638300" cy="279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42369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>
                <a:solidFill>
                  <a:schemeClr val="bg2"/>
                </a:solidFill>
              </a:rPr>
              <a:t>Різновиди</a:t>
            </a:r>
            <a:r>
              <a:rPr lang="ru-RU" b="1" dirty="0">
                <a:solidFill>
                  <a:schemeClr val="bg2"/>
                </a:solidFill>
              </a:rPr>
              <a:t> </a:t>
            </a:r>
            <a:r>
              <a:rPr lang="ru-RU" b="1" dirty="0" err="1">
                <a:solidFill>
                  <a:schemeClr val="bg2"/>
                </a:solidFill>
              </a:rPr>
              <a:t>освіти</a:t>
            </a:r>
            <a:r>
              <a:rPr lang="ru-RU" b="1" dirty="0">
                <a:solidFill>
                  <a:schemeClr val="bg2"/>
                </a:solidFill>
              </a:rPr>
              <a:t> </a:t>
            </a:r>
            <a:r>
              <a:rPr lang="ru-RU" b="1" dirty="0" err="1">
                <a:solidFill>
                  <a:schemeClr val="bg2"/>
                </a:solidFill>
              </a:rPr>
              <a:t>дорослих</a:t>
            </a:r>
            <a:r>
              <a:rPr lang="ru-RU" b="1" dirty="0">
                <a:solidFill>
                  <a:schemeClr val="bg2"/>
                </a:solidFill>
              </a:rPr>
              <a:t> в </a:t>
            </a:r>
            <a:r>
              <a:rPr lang="ru-RU" b="1" dirty="0" err="1">
                <a:solidFill>
                  <a:schemeClr val="bg2"/>
                </a:solidFill>
              </a:rPr>
              <a:t>Україні</a:t>
            </a:r>
            <a:r>
              <a:rPr lang="ru-RU" b="1" dirty="0">
                <a:solidFill>
                  <a:schemeClr val="bg2"/>
                </a:solidFill>
              </a:rPr>
              <a:t>.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ru-RU" dirty="0" err="1"/>
              <a:t>Різноманітність</a:t>
            </a:r>
            <a:r>
              <a:rPr lang="ru-RU" dirty="0"/>
              <a:t> </a:t>
            </a:r>
            <a:r>
              <a:rPr lang="ru-RU" dirty="0" err="1"/>
              <a:t>завдань</a:t>
            </a:r>
            <a:r>
              <a:rPr lang="ru-RU" dirty="0"/>
              <a:t>, </a:t>
            </a:r>
            <a:r>
              <a:rPr lang="ru-RU" dirty="0" err="1"/>
              <a:t>виконуваних</a:t>
            </a:r>
            <a:r>
              <a:rPr lang="ru-RU" dirty="0"/>
              <a:t> системою </a:t>
            </a:r>
            <a:r>
              <a:rPr lang="ru-RU" dirty="0" err="1"/>
              <a:t>освіти</a:t>
            </a:r>
            <a:r>
              <a:rPr lang="ru-RU" dirty="0"/>
              <a:t> </a:t>
            </a:r>
            <a:r>
              <a:rPr lang="ru-RU" dirty="0" err="1"/>
              <a:t>дорослих</a:t>
            </a:r>
            <a:r>
              <a:rPr lang="ru-RU" dirty="0"/>
              <a:t>, </a:t>
            </a:r>
            <a:r>
              <a:rPr lang="ru-RU" dirty="0" err="1"/>
              <a:t>поділяються</a:t>
            </a:r>
            <a:r>
              <a:rPr lang="ru-RU" dirty="0"/>
              <a:t> на </a:t>
            </a:r>
            <a:r>
              <a:rPr lang="ru-RU" dirty="0" err="1"/>
              <a:t>кілька</a:t>
            </a:r>
            <a:r>
              <a:rPr lang="ru-RU" dirty="0"/>
              <a:t> </a:t>
            </a:r>
            <a:r>
              <a:rPr lang="ru-RU" dirty="0" err="1"/>
              <a:t>напрямів</a:t>
            </a:r>
            <a:r>
              <a:rPr lang="ru-RU" dirty="0"/>
              <a:t>, </a:t>
            </a:r>
            <a:r>
              <a:rPr lang="ru-RU" dirty="0" err="1"/>
              <a:t>кожен</a:t>
            </a:r>
            <a:r>
              <a:rPr lang="ru-RU" dirty="0"/>
              <a:t> з </a:t>
            </a:r>
            <a:r>
              <a:rPr lang="ru-RU" dirty="0" err="1"/>
              <a:t>яких</a:t>
            </a:r>
            <a:r>
              <a:rPr lang="ru-RU" dirty="0"/>
              <a:t> </a:t>
            </a:r>
            <a:r>
              <a:rPr lang="ru-RU" dirty="0" err="1"/>
              <a:t>формується</a:t>
            </a:r>
            <a:r>
              <a:rPr lang="ru-RU" dirty="0"/>
              <a:t> з </a:t>
            </a:r>
            <a:r>
              <a:rPr lang="ru-RU" dirty="0" err="1"/>
              <a:t>урахуванням</a:t>
            </a:r>
            <a:r>
              <a:rPr lang="ru-RU" dirty="0"/>
              <a:t> </a:t>
            </a:r>
            <a:r>
              <a:rPr lang="ru-RU" dirty="0" err="1"/>
              <a:t>специфіки</a:t>
            </a:r>
            <a:r>
              <a:rPr lang="ru-RU" dirty="0"/>
              <a:t> </a:t>
            </a:r>
            <a:r>
              <a:rPr lang="ru-RU" dirty="0" err="1"/>
              <a:t>освітніх</a:t>
            </a:r>
            <a:r>
              <a:rPr lang="ru-RU" dirty="0"/>
              <a:t> потреб, </a:t>
            </a:r>
            <a:r>
              <a:rPr lang="ru-RU" dirty="0" err="1"/>
              <a:t>характерних</a:t>
            </a:r>
            <a:r>
              <a:rPr lang="ru-RU" dirty="0"/>
              <a:t> для тих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категорій</a:t>
            </a:r>
            <a:r>
              <a:rPr lang="ru-RU" dirty="0"/>
              <a:t> </a:t>
            </a:r>
            <a:r>
              <a:rPr lang="ru-RU" dirty="0" err="1"/>
              <a:t>дорослого</a:t>
            </a:r>
            <a:r>
              <a:rPr lang="ru-RU" dirty="0"/>
              <a:t> </a:t>
            </a:r>
            <a:r>
              <a:rPr lang="ru-RU" dirty="0" err="1"/>
              <a:t>населення</a:t>
            </a:r>
            <a:r>
              <a:rPr lang="ru-RU" dirty="0"/>
              <a:t>. </a:t>
            </a:r>
            <a:r>
              <a:rPr lang="ru-RU" dirty="0" err="1"/>
              <a:t>Основні</a:t>
            </a:r>
            <a:r>
              <a:rPr lang="ru-RU" dirty="0"/>
              <a:t> з них: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3951721"/>
            <a:ext cx="5148064" cy="2895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22970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16632"/>
            <a:ext cx="4474840" cy="6357320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dirty="0"/>
              <a:t>- </a:t>
            </a:r>
            <a:r>
              <a:rPr lang="ru-RU" dirty="0" err="1"/>
              <a:t>загальна</a:t>
            </a:r>
            <a:r>
              <a:rPr lang="ru-RU" dirty="0"/>
              <a:t> </a:t>
            </a:r>
            <a:r>
              <a:rPr lang="ru-RU" dirty="0" err="1"/>
              <a:t>освіта</a:t>
            </a:r>
            <a:r>
              <a:rPr lang="ru-RU" dirty="0"/>
              <a:t>: комплекс </a:t>
            </a:r>
            <a:r>
              <a:rPr lang="ru-RU" dirty="0" err="1"/>
              <a:t>навчальних</a:t>
            </a:r>
            <a:r>
              <a:rPr lang="ru-RU" dirty="0"/>
              <a:t> </a:t>
            </a:r>
            <a:r>
              <a:rPr lang="ru-RU" dirty="0" err="1"/>
              <a:t>програм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передбачають</a:t>
            </a:r>
            <a:r>
              <a:rPr lang="ru-RU" dirty="0"/>
              <a:t> </a:t>
            </a:r>
            <a:r>
              <a:rPr lang="ru-RU" dirty="0" err="1"/>
              <a:t>спадкоємне</a:t>
            </a:r>
            <a:r>
              <a:rPr lang="ru-RU" dirty="0"/>
              <a:t> </a:t>
            </a:r>
            <a:r>
              <a:rPr lang="ru-RU" dirty="0" err="1"/>
              <a:t>збагачення</a:t>
            </a:r>
            <a:r>
              <a:rPr lang="ru-RU" dirty="0"/>
              <a:t> </a:t>
            </a:r>
            <a:r>
              <a:rPr lang="ru-RU" dirty="0" err="1"/>
              <a:t>настанов</a:t>
            </a:r>
            <a:r>
              <a:rPr lang="ru-RU" dirty="0"/>
              <a:t>, </a:t>
            </a:r>
            <a:r>
              <a:rPr lang="ru-RU" dirty="0" err="1"/>
              <a:t>знань</a:t>
            </a:r>
            <a:r>
              <a:rPr lang="ru-RU" dirty="0"/>
              <a:t> і </a:t>
            </a:r>
            <a:r>
              <a:rPr lang="ru-RU" dirty="0" err="1"/>
              <a:t>вмінь</a:t>
            </a:r>
            <a:r>
              <a:rPr lang="ru-RU" dirty="0"/>
              <a:t>, </a:t>
            </a:r>
            <a:r>
              <a:rPr lang="ru-RU" dirty="0" err="1"/>
              <a:t>потрібних</a:t>
            </a:r>
            <a:r>
              <a:rPr lang="ru-RU" dirty="0"/>
              <a:t> </a:t>
            </a:r>
            <a:r>
              <a:rPr lang="ru-RU" dirty="0" err="1"/>
              <a:t>усім</a:t>
            </a:r>
            <a:r>
              <a:rPr lang="ru-RU" dirty="0"/>
              <a:t> членам </a:t>
            </a:r>
            <a:r>
              <a:rPr lang="ru-RU" dirty="0" err="1"/>
              <a:t>суспільства</a:t>
            </a:r>
            <a:r>
              <a:rPr lang="ru-RU" dirty="0"/>
              <a:t> </a:t>
            </a:r>
            <a:r>
              <a:rPr lang="ru-RU" dirty="0" err="1"/>
              <a:t>безвідносно</a:t>
            </a:r>
            <a:r>
              <a:rPr lang="ru-RU" dirty="0"/>
              <a:t> до роду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професійних</a:t>
            </a:r>
            <a:r>
              <a:rPr lang="ru-RU" dirty="0"/>
              <a:t> занять;</a:t>
            </a:r>
          </a:p>
          <a:p>
            <a:pPr algn="just"/>
            <a:r>
              <a:rPr lang="ru-RU" dirty="0"/>
              <a:t>- </a:t>
            </a:r>
            <a:r>
              <a:rPr lang="ru-RU" dirty="0" err="1"/>
              <a:t>освіта</a:t>
            </a:r>
            <a:r>
              <a:rPr lang="ru-RU" dirty="0"/>
              <a:t> для </a:t>
            </a:r>
            <a:r>
              <a:rPr lang="ru-RU" dirty="0" err="1"/>
              <a:t>безробітних</a:t>
            </a:r>
            <a:r>
              <a:rPr lang="ru-RU" dirty="0"/>
              <a:t> – </a:t>
            </a:r>
            <a:r>
              <a:rPr lang="ru-RU" dirty="0" err="1"/>
              <a:t>перепідготовка</a:t>
            </a:r>
            <a:r>
              <a:rPr lang="ru-RU" dirty="0"/>
              <a:t> на </a:t>
            </a:r>
            <a:r>
              <a:rPr lang="ru-RU" dirty="0" err="1"/>
              <a:t>нові</a:t>
            </a:r>
            <a:r>
              <a:rPr lang="ru-RU" dirty="0"/>
              <a:t> </a:t>
            </a:r>
            <a:r>
              <a:rPr lang="ru-RU" dirty="0" err="1"/>
              <a:t>види</a:t>
            </a:r>
            <a:r>
              <a:rPr lang="ru-RU" dirty="0"/>
              <a:t> </a:t>
            </a:r>
            <a:r>
              <a:rPr lang="ru-RU" dirty="0" err="1"/>
              <a:t>праці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підвищення</a:t>
            </a:r>
            <a:r>
              <a:rPr lang="ru-RU" dirty="0"/>
              <a:t> </a:t>
            </a:r>
            <a:r>
              <a:rPr lang="ru-RU" dirty="0" err="1"/>
              <a:t>кваліфікації</a:t>
            </a:r>
            <a:r>
              <a:rPr lang="ru-RU" dirty="0"/>
              <a:t>;</a:t>
            </a:r>
          </a:p>
          <a:p>
            <a:pPr algn="just"/>
            <a:r>
              <a:rPr lang="ru-RU" dirty="0"/>
              <a:t>- </a:t>
            </a:r>
            <a:r>
              <a:rPr lang="ru-RU" dirty="0" err="1"/>
              <a:t>освіта</a:t>
            </a:r>
            <a:r>
              <a:rPr lang="ru-RU" dirty="0"/>
              <a:t> для </a:t>
            </a:r>
            <a:r>
              <a:rPr lang="ru-RU" dirty="0" err="1"/>
              <a:t>осіб</a:t>
            </a:r>
            <a:r>
              <a:rPr lang="ru-RU" dirty="0"/>
              <a:t> </a:t>
            </a:r>
            <a:r>
              <a:rPr lang="ru-RU" dirty="0" err="1"/>
              <a:t>третього</a:t>
            </a:r>
            <a:r>
              <a:rPr lang="ru-RU" dirty="0"/>
              <a:t> </a:t>
            </a:r>
            <a:r>
              <a:rPr lang="ru-RU" dirty="0" err="1"/>
              <a:t>віку</a:t>
            </a:r>
            <a:r>
              <a:rPr lang="ru-RU" dirty="0"/>
              <a:t> – </a:t>
            </a:r>
            <a:r>
              <a:rPr lang="ru-RU" dirty="0" err="1"/>
              <a:t>освітні</a:t>
            </a:r>
            <a:r>
              <a:rPr lang="ru-RU" dirty="0"/>
              <a:t> </a:t>
            </a:r>
            <a:r>
              <a:rPr lang="ru-RU" dirty="0" err="1"/>
              <a:t>програми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допомагають</a:t>
            </a:r>
            <a:r>
              <a:rPr lang="ru-RU" dirty="0"/>
              <a:t> </a:t>
            </a:r>
            <a:r>
              <a:rPr lang="ru-RU" dirty="0" err="1"/>
              <a:t>пенсіонерові</a:t>
            </a:r>
            <a:r>
              <a:rPr lang="ru-RU" dirty="0"/>
              <a:t> </a:t>
            </a:r>
            <a:r>
              <a:rPr lang="ru-RU" dirty="0" err="1"/>
              <a:t>адаптуватися</a:t>
            </a:r>
            <a:r>
              <a:rPr lang="ru-RU" dirty="0"/>
              <a:t> до </a:t>
            </a:r>
            <a:r>
              <a:rPr lang="ru-RU" dirty="0" err="1"/>
              <a:t>нової</a:t>
            </a:r>
            <a:r>
              <a:rPr lang="ru-RU" dirty="0"/>
              <a:t> </a:t>
            </a:r>
            <a:r>
              <a:rPr lang="ru-RU" dirty="0" err="1"/>
              <a:t>життєвої</a:t>
            </a:r>
            <a:r>
              <a:rPr lang="ru-RU" dirty="0"/>
              <a:t> </a:t>
            </a:r>
            <a:r>
              <a:rPr lang="ru-RU" dirty="0" err="1"/>
              <a:t>ситуації</a:t>
            </a:r>
            <a:r>
              <a:rPr lang="ru-RU" dirty="0"/>
              <a:t>; </a:t>
            </a:r>
          </a:p>
          <a:p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836712"/>
            <a:ext cx="3339611" cy="46470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14819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260648"/>
            <a:ext cx="4474840" cy="6213304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ru-RU" dirty="0"/>
              <a:t>- </a:t>
            </a:r>
            <a:r>
              <a:rPr lang="ru-RU" dirty="0" err="1"/>
              <a:t>спеціальна</a:t>
            </a:r>
            <a:r>
              <a:rPr lang="ru-RU" dirty="0"/>
              <a:t> </a:t>
            </a:r>
            <a:r>
              <a:rPr lang="ru-RU" dirty="0" err="1"/>
              <a:t>освіта</a:t>
            </a:r>
            <a:r>
              <a:rPr lang="ru-RU" dirty="0"/>
              <a:t> – </a:t>
            </a:r>
            <a:r>
              <a:rPr lang="ru-RU" dirty="0" err="1"/>
              <a:t>програми</a:t>
            </a:r>
            <a:r>
              <a:rPr lang="ru-RU" dirty="0"/>
              <a:t> й </a:t>
            </a:r>
            <a:r>
              <a:rPr lang="ru-RU" dirty="0" err="1"/>
              <a:t>форми</a:t>
            </a:r>
            <a:r>
              <a:rPr lang="ru-RU" dirty="0"/>
              <a:t> </a:t>
            </a:r>
            <a:r>
              <a:rPr lang="ru-RU" dirty="0" err="1"/>
              <a:t>навчання</a:t>
            </a:r>
            <a:r>
              <a:rPr lang="ru-RU" dirty="0"/>
              <a:t>, </a:t>
            </a:r>
            <a:r>
              <a:rPr lang="ru-RU" dirty="0" err="1"/>
              <a:t>призначені</a:t>
            </a:r>
            <a:r>
              <a:rPr lang="ru-RU" dirty="0"/>
              <a:t> для </a:t>
            </a:r>
            <a:r>
              <a:rPr lang="ru-RU" dirty="0" err="1"/>
              <a:t>осіб</a:t>
            </a:r>
            <a:r>
              <a:rPr lang="ru-RU" dirty="0"/>
              <a:t>, </a:t>
            </a:r>
            <a:r>
              <a:rPr lang="ru-RU" dirty="0" err="1"/>
              <a:t>яким</a:t>
            </a:r>
            <a:r>
              <a:rPr lang="ru-RU" dirty="0"/>
              <a:t> </a:t>
            </a:r>
            <a:r>
              <a:rPr lang="ru-RU" dirty="0" err="1"/>
              <a:t>потрібна</a:t>
            </a:r>
            <a:r>
              <a:rPr lang="ru-RU" dirty="0"/>
              <a:t> </a:t>
            </a:r>
            <a:r>
              <a:rPr lang="ru-RU" dirty="0" err="1"/>
              <a:t>соціальна</a:t>
            </a:r>
            <a:r>
              <a:rPr lang="ru-RU" dirty="0"/>
              <a:t> </a:t>
            </a:r>
            <a:r>
              <a:rPr lang="ru-RU" dirty="0" err="1"/>
              <a:t>допомога</a:t>
            </a:r>
            <a:r>
              <a:rPr lang="ru-RU" dirty="0"/>
              <a:t>. </a:t>
            </a:r>
            <a:r>
              <a:rPr lang="ru-RU" dirty="0" err="1"/>
              <a:t>Освітні</a:t>
            </a:r>
            <a:r>
              <a:rPr lang="ru-RU" dirty="0"/>
              <a:t> </a:t>
            </a:r>
            <a:r>
              <a:rPr lang="ru-RU" dirty="0" err="1"/>
              <a:t>програми</a:t>
            </a:r>
            <a:r>
              <a:rPr lang="ru-RU" dirty="0"/>
              <a:t> для </a:t>
            </a:r>
            <a:r>
              <a:rPr lang="ru-RU" dirty="0" err="1"/>
              <a:t>дорослих</a:t>
            </a:r>
            <a:r>
              <a:rPr lang="ru-RU" dirty="0"/>
              <a:t> </a:t>
            </a:r>
            <a:r>
              <a:rPr lang="ru-RU" dirty="0" err="1"/>
              <a:t>слід</a:t>
            </a:r>
            <a:r>
              <a:rPr lang="ru-RU" dirty="0"/>
              <a:t> </a:t>
            </a:r>
            <a:r>
              <a:rPr lang="ru-RU" dirty="0" err="1"/>
              <a:t>розробляти</a:t>
            </a:r>
            <a:r>
              <a:rPr lang="ru-RU" dirty="0"/>
              <a:t> й </a:t>
            </a:r>
            <a:r>
              <a:rPr lang="ru-RU" dirty="0" err="1"/>
              <a:t>реалізовувати</a:t>
            </a:r>
            <a:r>
              <a:rPr lang="ru-RU" dirty="0"/>
              <a:t>, </a:t>
            </a:r>
            <a:r>
              <a:rPr lang="ru-RU" dirty="0" err="1"/>
              <a:t>виходячи</a:t>
            </a:r>
            <a:r>
              <a:rPr lang="ru-RU" dirty="0"/>
              <a:t> з таких </a:t>
            </a:r>
            <a:r>
              <a:rPr lang="ru-RU" dirty="0" err="1"/>
              <a:t>основних</a:t>
            </a:r>
            <a:r>
              <a:rPr lang="ru-RU" dirty="0"/>
              <a:t> </a:t>
            </a:r>
            <a:r>
              <a:rPr lang="ru-RU" dirty="0" err="1"/>
              <a:t>принципів</a:t>
            </a:r>
            <a:r>
              <a:rPr lang="ru-RU" dirty="0"/>
              <a:t>:</a:t>
            </a:r>
          </a:p>
          <a:p>
            <a:pPr algn="just"/>
            <a:r>
              <a:rPr lang="ru-RU" dirty="0"/>
              <a:t>&gt; </a:t>
            </a:r>
            <a:r>
              <a:rPr lang="ru-RU" dirty="0" err="1"/>
              <a:t>адресність</a:t>
            </a:r>
            <a:r>
              <a:rPr lang="ru-RU" dirty="0"/>
              <a:t> – </a:t>
            </a:r>
            <a:r>
              <a:rPr lang="ru-RU" dirty="0" err="1"/>
              <a:t>врахування</a:t>
            </a:r>
            <a:r>
              <a:rPr lang="ru-RU" dirty="0"/>
              <a:t> </a:t>
            </a:r>
            <a:r>
              <a:rPr lang="ru-RU" dirty="0" err="1"/>
              <a:t>специфіки</a:t>
            </a:r>
            <a:r>
              <a:rPr lang="ru-RU" dirty="0"/>
              <a:t> </a:t>
            </a:r>
            <a:r>
              <a:rPr lang="ru-RU" dirty="0" err="1"/>
              <a:t>освітніх</a:t>
            </a:r>
            <a:r>
              <a:rPr lang="ru-RU" dirty="0"/>
              <a:t> потреб </a:t>
            </a:r>
            <a:r>
              <a:rPr lang="ru-RU" dirty="0" err="1"/>
              <a:t>дорослого</a:t>
            </a:r>
            <a:r>
              <a:rPr lang="ru-RU" dirty="0"/>
              <a:t> </a:t>
            </a:r>
            <a:r>
              <a:rPr lang="ru-RU" dirty="0" err="1"/>
              <a:t>населення</a:t>
            </a:r>
            <a:r>
              <a:rPr lang="ru-RU" dirty="0"/>
              <a:t>;</a:t>
            </a:r>
          </a:p>
          <a:p>
            <a:pPr algn="just"/>
            <a:r>
              <a:rPr lang="ru-RU" dirty="0"/>
              <a:t>&gt; </a:t>
            </a:r>
            <a:r>
              <a:rPr lang="ru-RU" dirty="0" err="1"/>
              <a:t>доступність</a:t>
            </a:r>
            <a:r>
              <a:rPr lang="ru-RU" dirty="0"/>
              <a:t> – </a:t>
            </a:r>
            <a:r>
              <a:rPr lang="ru-RU" dirty="0" err="1"/>
              <a:t>врахування</a:t>
            </a:r>
            <a:r>
              <a:rPr lang="ru-RU" dirty="0"/>
              <a:t> </a:t>
            </a:r>
            <a:r>
              <a:rPr lang="ru-RU" dirty="0" err="1"/>
              <a:t>можливостей</a:t>
            </a:r>
            <a:r>
              <a:rPr lang="ru-RU" dirty="0"/>
              <a:t> того, </a:t>
            </a:r>
            <a:r>
              <a:rPr lang="ru-RU" dirty="0" err="1"/>
              <a:t>хто</a:t>
            </a:r>
            <a:r>
              <a:rPr lang="ru-RU" dirty="0"/>
              <a:t> </a:t>
            </a:r>
            <a:r>
              <a:rPr lang="ru-RU" dirty="0" err="1"/>
              <a:t>навчається</a:t>
            </a:r>
            <a:r>
              <a:rPr lang="ru-RU" dirty="0"/>
              <a:t>, </a:t>
            </a:r>
            <a:r>
              <a:rPr lang="ru-RU" dirty="0" err="1"/>
              <a:t>засвоїти</a:t>
            </a:r>
            <a:r>
              <a:rPr lang="ru-RU" dirty="0"/>
              <a:t> </a:t>
            </a:r>
            <a:r>
              <a:rPr lang="ru-RU" dirty="0" err="1"/>
              <a:t>передбачений</a:t>
            </a:r>
            <a:r>
              <a:rPr lang="ru-RU" dirty="0"/>
              <a:t> </a:t>
            </a:r>
            <a:r>
              <a:rPr lang="ru-RU" dirty="0" err="1"/>
              <a:t>даною</a:t>
            </a:r>
            <a:r>
              <a:rPr lang="ru-RU" dirty="0"/>
              <a:t> </a:t>
            </a:r>
            <a:r>
              <a:rPr lang="ru-RU" dirty="0" err="1"/>
              <a:t>програмою</a:t>
            </a:r>
            <a:r>
              <a:rPr lang="ru-RU" dirty="0"/>
              <a:t> </a:t>
            </a:r>
            <a:r>
              <a:rPr lang="ru-RU" dirty="0" err="1"/>
              <a:t>навчальний</a:t>
            </a:r>
            <a:r>
              <a:rPr lang="ru-RU" dirty="0"/>
              <a:t> </a:t>
            </a:r>
            <a:r>
              <a:rPr lang="ru-RU" dirty="0" err="1"/>
              <a:t>матеріал</a:t>
            </a:r>
            <a:r>
              <a:rPr lang="ru-RU" dirty="0"/>
              <a:t>;</a:t>
            </a:r>
          </a:p>
          <a:p>
            <a:pPr algn="just"/>
            <a:r>
              <a:rPr lang="ru-RU" dirty="0"/>
              <a:t>&gt; </a:t>
            </a:r>
            <a:r>
              <a:rPr lang="ru-RU" dirty="0" err="1"/>
              <a:t>індивідуалізація</a:t>
            </a:r>
            <a:r>
              <a:rPr lang="ru-RU" dirty="0"/>
              <a:t> – </a:t>
            </a:r>
            <a:r>
              <a:rPr lang="ru-RU" dirty="0" err="1"/>
              <a:t>модифікація</a:t>
            </a:r>
            <a:r>
              <a:rPr lang="ru-RU" dirty="0"/>
              <a:t> </a:t>
            </a:r>
            <a:r>
              <a:rPr lang="ru-RU" dirty="0" err="1"/>
              <a:t>змісту</a:t>
            </a:r>
            <a:r>
              <a:rPr lang="ru-RU" dirty="0"/>
              <a:t>, форм і </a:t>
            </a:r>
            <a:r>
              <a:rPr lang="ru-RU" dirty="0" err="1"/>
              <a:t>методів</a:t>
            </a:r>
            <a:r>
              <a:rPr lang="ru-RU" dirty="0"/>
              <a:t> </a:t>
            </a:r>
            <a:r>
              <a:rPr lang="ru-RU" dirty="0" err="1"/>
              <a:t>навчання</a:t>
            </a:r>
            <a:r>
              <a:rPr lang="ru-RU" dirty="0"/>
              <a:t> </a:t>
            </a:r>
            <a:r>
              <a:rPr lang="ru-RU" dirty="0" err="1"/>
              <a:t>залежно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реального </a:t>
            </a:r>
            <a:r>
              <a:rPr lang="ru-RU" dirty="0" err="1"/>
              <a:t>рівня</a:t>
            </a:r>
            <a:r>
              <a:rPr lang="ru-RU" dirty="0"/>
              <a:t> </a:t>
            </a:r>
            <a:r>
              <a:rPr lang="ru-RU" dirty="0" err="1"/>
              <a:t>знань</a:t>
            </a:r>
            <a:r>
              <a:rPr lang="ru-RU" dirty="0"/>
              <a:t> і </a:t>
            </a:r>
            <a:r>
              <a:rPr lang="ru-RU" dirty="0" err="1"/>
              <a:t>вмінь</a:t>
            </a:r>
            <a:r>
              <a:rPr lang="ru-RU" dirty="0"/>
              <a:t> тих, </a:t>
            </a:r>
            <a:r>
              <a:rPr lang="ru-RU" dirty="0" err="1"/>
              <a:t>хто</a:t>
            </a:r>
            <a:r>
              <a:rPr lang="ru-RU" dirty="0"/>
              <a:t> </a:t>
            </a:r>
            <a:r>
              <a:rPr lang="ru-RU" dirty="0" err="1"/>
              <a:t>навчаються</a:t>
            </a:r>
            <a:r>
              <a:rPr lang="ru-RU" dirty="0"/>
              <a:t>. </a:t>
            </a:r>
          </a:p>
          <a:p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332656"/>
            <a:ext cx="3442883" cy="6120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3256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u="sng" dirty="0" err="1">
                <a:solidFill>
                  <a:schemeClr val="bg2"/>
                </a:solidFill>
              </a:rPr>
              <a:t>Основна</a:t>
            </a:r>
            <a:r>
              <a:rPr lang="ru-RU" b="1" u="sng" dirty="0">
                <a:solidFill>
                  <a:schemeClr val="bg2"/>
                </a:solidFill>
              </a:rPr>
              <a:t> мета </a:t>
            </a:r>
            <a:r>
              <a:rPr lang="ru-RU" b="1" u="sng" dirty="0" err="1">
                <a:solidFill>
                  <a:schemeClr val="bg2"/>
                </a:solidFill>
              </a:rPr>
              <a:t>освіти</a:t>
            </a:r>
            <a:r>
              <a:rPr lang="ru-RU" b="1" u="sng" dirty="0">
                <a:solidFill>
                  <a:schemeClr val="bg2"/>
                </a:solidFill>
              </a:rPr>
              <a:t> </a:t>
            </a:r>
            <a:r>
              <a:rPr lang="ru-RU" b="1" u="sng" dirty="0" err="1">
                <a:solidFill>
                  <a:schemeClr val="bg2"/>
                </a:solidFill>
              </a:rPr>
              <a:t>дорослих</a:t>
            </a:r>
            <a:r>
              <a:rPr lang="ru-RU" b="1" u="sng" dirty="0">
                <a:solidFill>
                  <a:schemeClr val="bg2"/>
                </a:solidFill>
              </a:rPr>
              <a:t> в </a:t>
            </a:r>
            <a:r>
              <a:rPr lang="ru-RU" b="1" u="sng" dirty="0" err="1">
                <a:solidFill>
                  <a:schemeClr val="bg2"/>
                </a:solidFill>
              </a:rPr>
              <a:t>Україні</a:t>
            </a:r>
            <a:r>
              <a:rPr lang="ru-RU" b="1" u="sng" dirty="0">
                <a:solidFill>
                  <a:schemeClr val="bg2"/>
                </a:solidFill>
              </a:rPr>
              <a:t> та </a:t>
            </a:r>
            <a:r>
              <a:rPr lang="ru-RU" b="1" u="sng" dirty="0" err="1">
                <a:solidFill>
                  <a:schemeClr val="bg2"/>
                </a:solidFill>
              </a:rPr>
              <a:t>країнах</a:t>
            </a:r>
            <a:r>
              <a:rPr lang="ru-RU" b="1" u="sng" dirty="0">
                <a:solidFill>
                  <a:schemeClr val="bg2"/>
                </a:solidFill>
              </a:rPr>
              <a:t> ЄС. 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ru-RU" dirty="0"/>
              <a:t>Головною метою </a:t>
            </a:r>
            <a:r>
              <a:rPr lang="ru-RU" dirty="0" err="1"/>
              <a:t>освіти</a:t>
            </a:r>
            <a:r>
              <a:rPr lang="ru-RU" dirty="0"/>
              <a:t> </a:t>
            </a:r>
            <a:r>
              <a:rPr lang="ru-RU" dirty="0" err="1"/>
              <a:t>дорослих</a:t>
            </a:r>
            <a:r>
              <a:rPr lang="ru-RU" dirty="0"/>
              <a:t> є </a:t>
            </a:r>
            <a:r>
              <a:rPr lang="ru-RU" dirty="0" err="1"/>
              <a:t>розвиток</a:t>
            </a:r>
            <a:r>
              <a:rPr lang="ru-RU" dirty="0"/>
              <a:t> </a:t>
            </a:r>
            <a:r>
              <a:rPr lang="ru-RU" dirty="0" err="1"/>
              <a:t>особистості</a:t>
            </a:r>
            <a:r>
              <a:rPr lang="ru-RU" dirty="0"/>
              <a:t>, яка </a:t>
            </a:r>
            <a:r>
              <a:rPr lang="ru-RU" dirty="0" err="1"/>
              <a:t>спроможна</a:t>
            </a:r>
            <a:r>
              <a:rPr lang="ru-RU" dirty="0"/>
              <a:t> активно й компетентно </a:t>
            </a:r>
            <a:r>
              <a:rPr lang="ru-RU" dirty="0" err="1"/>
              <a:t>брати</a:t>
            </a:r>
            <a:r>
              <a:rPr lang="ru-RU" dirty="0"/>
              <a:t> участь у </a:t>
            </a:r>
            <a:r>
              <a:rPr lang="ru-RU" dirty="0" err="1"/>
              <a:t>всіх</a:t>
            </a:r>
            <a:r>
              <a:rPr lang="ru-RU" dirty="0"/>
              <a:t> сферах </a:t>
            </a:r>
            <a:r>
              <a:rPr lang="ru-RU" dirty="0" err="1"/>
              <a:t>життя</a:t>
            </a:r>
            <a:r>
              <a:rPr lang="ru-RU" dirty="0"/>
              <a:t> </a:t>
            </a:r>
            <a:r>
              <a:rPr lang="ru-RU" dirty="0" err="1"/>
              <a:t>суспільства</a:t>
            </a:r>
            <a:r>
              <a:rPr lang="ru-RU" dirty="0"/>
              <a:t>. У </a:t>
            </a:r>
            <a:r>
              <a:rPr lang="ru-RU" dirty="0" err="1"/>
              <a:t>нових</a:t>
            </a:r>
            <a:r>
              <a:rPr lang="ru-RU" dirty="0"/>
              <a:t> </a:t>
            </a:r>
            <a:r>
              <a:rPr lang="ru-RU" dirty="0" err="1"/>
              <a:t>соціально-економічних</a:t>
            </a:r>
            <a:r>
              <a:rPr lang="ru-RU" dirty="0"/>
              <a:t> </a:t>
            </a:r>
            <a:r>
              <a:rPr lang="ru-RU" dirty="0" err="1"/>
              <a:t>умовах</a:t>
            </a:r>
            <a:r>
              <a:rPr lang="ru-RU" dirty="0"/>
              <a:t> </a:t>
            </a:r>
            <a:r>
              <a:rPr lang="ru-RU" dirty="0" err="1"/>
              <a:t>розвиток</a:t>
            </a:r>
            <a:r>
              <a:rPr lang="ru-RU" dirty="0"/>
              <a:t> </a:t>
            </a:r>
            <a:r>
              <a:rPr lang="ru-RU" dirty="0" err="1"/>
              <a:t>освіти</a:t>
            </a:r>
            <a:r>
              <a:rPr lang="ru-RU" dirty="0"/>
              <a:t> </a:t>
            </a:r>
            <a:r>
              <a:rPr lang="ru-RU" dirty="0" err="1"/>
              <a:t>одержує</a:t>
            </a:r>
            <a:r>
              <a:rPr lang="ru-RU" dirty="0"/>
              <a:t> </a:t>
            </a:r>
            <a:r>
              <a:rPr lang="ru-RU" dirty="0" err="1"/>
              <a:t>високий</a:t>
            </a:r>
            <a:r>
              <a:rPr lang="ru-RU" dirty="0"/>
              <a:t> статус, </a:t>
            </a:r>
            <a:r>
              <a:rPr lang="ru-RU" dirty="0" err="1"/>
              <a:t>оскільки</a:t>
            </a:r>
            <a:r>
              <a:rPr lang="ru-RU" dirty="0"/>
              <a:t> </a:t>
            </a:r>
            <a:r>
              <a:rPr lang="ru-RU" dirty="0" err="1"/>
              <a:t>саме</a:t>
            </a:r>
            <a:r>
              <a:rPr lang="ru-RU" dirty="0"/>
              <a:t> вона буде </a:t>
            </a:r>
            <a:r>
              <a:rPr lang="ru-RU" dirty="0" err="1"/>
              <a:t>сприяти</a:t>
            </a:r>
            <a:r>
              <a:rPr lang="ru-RU" dirty="0"/>
              <a:t> </a:t>
            </a:r>
            <a:r>
              <a:rPr lang="ru-RU" dirty="0" err="1"/>
              <a:t>формуванню</a:t>
            </a:r>
            <a:r>
              <a:rPr lang="ru-RU" dirty="0"/>
              <a:t> </a:t>
            </a:r>
            <a:r>
              <a:rPr lang="ru-RU" dirty="0" err="1"/>
              <a:t>пріоритету</a:t>
            </a:r>
            <a:r>
              <a:rPr lang="ru-RU" dirty="0"/>
              <a:t> </a:t>
            </a:r>
            <a:r>
              <a:rPr lang="ru-RU" dirty="0" err="1"/>
              <a:t>розвитку</a:t>
            </a:r>
            <a:r>
              <a:rPr lang="ru-RU" dirty="0"/>
              <a:t> </a:t>
            </a:r>
            <a:r>
              <a:rPr lang="ru-RU" dirty="0" err="1"/>
              <a:t>держави</a:t>
            </a:r>
            <a:r>
              <a:rPr lang="ru-RU" dirty="0"/>
              <a:t>. </a:t>
            </a: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4437112"/>
            <a:ext cx="4392488" cy="21962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03326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u="sng" dirty="0" err="1">
                <a:solidFill>
                  <a:schemeClr val="bg2"/>
                </a:solidFill>
              </a:rPr>
              <a:t>Неперервна</a:t>
            </a:r>
            <a:r>
              <a:rPr lang="ru-RU" b="1" u="sng" dirty="0">
                <a:solidFill>
                  <a:schemeClr val="bg2"/>
                </a:solidFill>
              </a:rPr>
              <a:t> </a:t>
            </a:r>
            <a:r>
              <a:rPr lang="ru-RU" b="1" u="sng" dirty="0" err="1">
                <a:solidFill>
                  <a:schemeClr val="bg2"/>
                </a:solidFill>
              </a:rPr>
              <a:t>освіта</a:t>
            </a:r>
            <a:r>
              <a:rPr lang="ru-RU" b="1" u="sng" dirty="0">
                <a:solidFill>
                  <a:schemeClr val="bg2"/>
                </a:solidFill>
              </a:rPr>
              <a:t> в </a:t>
            </a:r>
            <a:r>
              <a:rPr lang="ru-RU" b="1" u="sng" dirty="0" err="1">
                <a:solidFill>
                  <a:schemeClr val="bg2"/>
                </a:solidFill>
              </a:rPr>
              <a:t>розвитку</a:t>
            </a:r>
            <a:r>
              <a:rPr lang="ru-RU" b="1" u="sng" dirty="0">
                <a:solidFill>
                  <a:schemeClr val="bg2"/>
                </a:solidFill>
              </a:rPr>
              <a:t> </a:t>
            </a:r>
            <a:r>
              <a:rPr lang="ru-RU" b="1" u="sng" dirty="0" err="1">
                <a:solidFill>
                  <a:schemeClr val="bg2"/>
                </a:solidFill>
              </a:rPr>
              <a:t>освіти</a:t>
            </a:r>
            <a:r>
              <a:rPr lang="ru-RU" b="1" u="sng" dirty="0">
                <a:solidFill>
                  <a:schemeClr val="bg2"/>
                </a:solidFill>
              </a:rPr>
              <a:t> </a:t>
            </a:r>
            <a:r>
              <a:rPr lang="ru-RU" b="1" u="sng" dirty="0" err="1">
                <a:solidFill>
                  <a:schemeClr val="bg2"/>
                </a:solidFill>
              </a:rPr>
              <a:t>дорослих</a:t>
            </a:r>
            <a:r>
              <a:rPr lang="ru-RU" b="1" u="sng" dirty="0">
                <a:solidFill>
                  <a:schemeClr val="bg2"/>
                </a:solidFill>
              </a:rPr>
              <a:t>.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ru-RU" dirty="0" err="1"/>
              <a:t>Приорітетне</a:t>
            </a:r>
            <a:r>
              <a:rPr lang="ru-RU" dirty="0"/>
              <a:t> </a:t>
            </a:r>
            <a:r>
              <a:rPr lang="ru-RU" dirty="0" err="1"/>
              <a:t>завдання</a:t>
            </a:r>
            <a:r>
              <a:rPr lang="ru-RU" dirty="0"/>
              <a:t> </a:t>
            </a:r>
            <a:r>
              <a:rPr lang="ru-RU" dirty="0" err="1"/>
              <a:t>освіти</a:t>
            </a:r>
            <a:r>
              <a:rPr lang="ru-RU" dirty="0"/>
              <a:t> </a:t>
            </a:r>
            <a:r>
              <a:rPr lang="ru-RU" dirty="0" err="1"/>
              <a:t>дорослих</a:t>
            </a:r>
            <a:r>
              <a:rPr lang="ru-RU" dirty="0"/>
              <a:t>, як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визначено</a:t>
            </a:r>
            <a:r>
              <a:rPr lang="ru-RU" dirty="0"/>
              <a:t> в </a:t>
            </a:r>
            <a:r>
              <a:rPr lang="ru-RU" dirty="0" err="1"/>
              <a:t>матеріалах</a:t>
            </a:r>
            <a:r>
              <a:rPr lang="ru-RU" dirty="0"/>
              <a:t> ЮНЕСКО, – </a:t>
            </a:r>
            <a:r>
              <a:rPr lang="ru-RU" dirty="0" err="1"/>
              <a:t>забезпечити</a:t>
            </a:r>
            <a:r>
              <a:rPr lang="ru-RU" dirty="0"/>
              <a:t> </a:t>
            </a:r>
            <a:r>
              <a:rPr lang="ru-RU" dirty="0" err="1"/>
              <a:t>людину</a:t>
            </a:r>
            <a:r>
              <a:rPr lang="ru-RU" dirty="0"/>
              <a:t> комплексом </a:t>
            </a:r>
            <a:r>
              <a:rPr lang="ru-RU" dirty="0" err="1"/>
              <a:t>знань</a:t>
            </a:r>
            <a:r>
              <a:rPr lang="ru-RU" dirty="0"/>
              <a:t> і </a:t>
            </a:r>
            <a:r>
              <a:rPr lang="ru-RU" dirty="0" err="1"/>
              <a:t>вмінь</a:t>
            </a:r>
            <a:r>
              <a:rPr lang="ru-RU" dirty="0"/>
              <a:t>, </a:t>
            </a:r>
            <a:r>
              <a:rPr lang="ru-RU" dirty="0" err="1"/>
              <a:t>необхідних</a:t>
            </a:r>
            <a:r>
              <a:rPr lang="ru-RU" dirty="0"/>
              <a:t> для активного </a:t>
            </a:r>
            <a:r>
              <a:rPr lang="ru-RU" dirty="0" err="1"/>
              <a:t>творчого</a:t>
            </a:r>
            <a:r>
              <a:rPr lang="ru-RU" dirty="0"/>
              <a:t> </a:t>
            </a:r>
            <a:r>
              <a:rPr lang="ru-RU" dirty="0" err="1"/>
              <a:t>життя</a:t>
            </a:r>
            <a:r>
              <a:rPr lang="ru-RU" dirty="0"/>
              <a:t>. </a:t>
            </a:r>
            <a:r>
              <a:rPr lang="ru-RU" dirty="0" err="1"/>
              <a:t>Йдеться</a:t>
            </a:r>
            <a:r>
              <a:rPr lang="ru-RU" dirty="0"/>
              <a:t> про </a:t>
            </a:r>
            <a:r>
              <a:rPr lang="ru-RU" dirty="0" err="1"/>
              <a:t>довічний</a:t>
            </a:r>
            <a:r>
              <a:rPr lang="ru-RU" dirty="0"/>
              <a:t> </a:t>
            </a:r>
            <a:r>
              <a:rPr lang="ru-RU" dirty="0" err="1"/>
              <a:t>розвиток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 як </a:t>
            </a:r>
            <a:r>
              <a:rPr lang="ru-RU" dirty="0" err="1"/>
              <a:t>працівника</a:t>
            </a:r>
            <a:r>
              <a:rPr lang="ru-RU" dirty="0"/>
              <a:t>, </a:t>
            </a:r>
            <a:r>
              <a:rPr lang="ru-RU" dirty="0" err="1"/>
              <a:t>громадянина</a:t>
            </a:r>
            <a:r>
              <a:rPr lang="ru-RU" dirty="0"/>
              <a:t>, </a:t>
            </a:r>
            <a:r>
              <a:rPr lang="ru-RU" dirty="0" err="1"/>
              <a:t>особистості</a:t>
            </a:r>
            <a:r>
              <a:rPr lang="ru-RU" dirty="0"/>
              <a:t>, </a:t>
            </a:r>
            <a:r>
              <a:rPr lang="ru-RU" dirty="0" err="1"/>
              <a:t>індивідуальності</a:t>
            </a:r>
            <a:r>
              <a:rPr lang="ru-RU" dirty="0"/>
              <a:t>. </a:t>
            </a:r>
            <a:r>
              <a:rPr lang="ru-RU" dirty="0" err="1"/>
              <a:t>Освіта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супроводжує</a:t>
            </a:r>
            <a:r>
              <a:rPr lang="ru-RU" dirty="0"/>
              <a:t> </a:t>
            </a:r>
            <a:r>
              <a:rPr lang="ru-RU" dirty="0" err="1"/>
              <a:t>людину</a:t>
            </a:r>
            <a:r>
              <a:rPr lang="ru-RU" dirty="0"/>
              <a:t> в </a:t>
            </a:r>
            <a:r>
              <a:rPr lang="ru-RU" dirty="0" err="1"/>
              <a:t>різні</a:t>
            </a:r>
            <a:r>
              <a:rPr lang="ru-RU" dirty="0"/>
              <a:t> </a:t>
            </a:r>
            <a:r>
              <a:rPr lang="ru-RU" dirty="0" err="1"/>
              <a:t>періоди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життя</a:t>
            </a:r>
            <a:r>
              <a:rPr lang="ru-RU" dirty="0"/>
              <a:t>,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різні</a:t>
            </a:r>
            <a:r>
              <a:rPr lang="ru-RU" dirty="0"/>
              <a:t> </a:t>
            </a:r>
            <a:r>
              <a:rPr lang="ru-RU" dirty="0" err="1"/>
              <a:t>назви</a:t>
            </a:r>
            <a:r>
              <a:rPr lang="ru-RU" dirty="0"/>
              <a:t> – </a:t>
            </a:r>
            <a:r>
              <a:rPr lang="ru-RU" dirty="0" err="1"/>
              <a:t>довічна</a:t>
            </a:r>
            <a:r>
              <a:rPr lang="ru-RU" dirty="0"/>
              <a:t>, перманентна, </a:t>
            </a:r>
            <a:r>
              <a:rPr lang="ru-RU" dirty="0" err="1"/>
              <a:t>така</a:t>
            </a:r>
            <a:r>
              <a:rPr lang="ru-RU" dirty="0"/>
              <a:t>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відновлюється</a:t>
            </a:r>
            <a:r>
              <a:rPr lang="ru-RU" dirty="0"/>
              <a:t>, </a:t>
            </a:r>
            <a:r>
              <a:rPr lang="ru-RU" dirty="0" err="1"/>
              <a:t>неперервна</a:t>
            </a:r>
            <a:r>
              <a:rPr lang="ru-RU" dirty="0"/>
              <a:t> </a:t>
            </a:r>
            <a:r>
              <a:rPr lang="ru-RU" dirty="0" err="1"/>
              <a:t>освіта</a:t>
            </a:r>
            <a:r>
              <a:rPr lang="ru-RU" dirty="0"/>
              <a:t> </a:t>
            </a:r>
            <a:r>
              <a:rPr lang="ru-RU" dirty="0" err="1"/>
              <a:t>упродовж</a:t>
            </a:r>
            <a:r>
              <a:rPr lang="ru-RU" dirty="0"/>
              <a:t> </a:t>
            </a:r>
            <a:r>
              <a:rPr lang="ru-RU" dirty="0" err="1"/>
              <a:t>всього</a:t>
            </a:r>
            <a:r>
              <a:rPr lang="ru-RU" dirty="0"/>
              <a:t> </a:t>
            </a:r>
            <a:r>
              <a:rPr lang="ru-RU" dirty="0" err="1"/>
              <a:t>життя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433894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260648"/>
            <a:ext cx="7467600" cy="6213304"/>
          </a:xfrm>
        </p:spPr>
        <p:txBody>
          <a:bodyPr/>
          <a:lstStyle/>
          <a:p>
            <a:pPr algn="just"/>
            <a:r>
              <a:rPr lang="ru-RU" dirty="0"/>
              <a:t>В </a:t>
            </a:r>
            <a:r>
              <a:rPr lang="ru-RU" dirty="0" err="1"/>
              <a:t>європейських</a:t>
            </a:r>
            <a:r>
              <a:rPr lang="ru-RU" dirty="0"/>
              <a:t> </a:t>
            </a:r>
            <a:r>
              <a:rPr lang="ru-RU" dirty="0" err="1"/>
              <a:t>країнах</a:t>
            </a:r>
            <a:r>
              <a:rPr lang="ru-RU" dirty="0"/>
              <a:t> </a:t>
            </a:r>
            <a:r>
              <a:rPr lang="ru-RU" dirty="0" err="1"/>
              <a:t>склалася</a:t>
            </a:r>
            <a:r>
              <a:rPr lang="ru-RU" dirty="0"/>
              <a:t> </a:t>
            </a:r>
            <a:r>
              <a:rPr lang="ru-RU" dirty="0" err="1"/>
              <a:t>певна</a:t>
            </a:r>
            <a:r>
              <a:rPr lang="ru-RU" dirty="0"/>
              <a:t> </a:t>
            </a:r>
            <a:r>
              <a:rPr lang="ru-RU" dirty="0" err="1"/>
              <a:t>спільність</a:t>
            </a:r>
            <a:r>
              <a:rPr lang="ru-RU" dirty="0"/>
              <a:t> </a:t>
            </a:r>
            <a:r>
              <a:rPr lang="ru-RU" dirty="0" err="1"/>
              <a:t>поглядів</a:t>
            </a:r>
            <a:r>
              <a:rPr lang="ru-RU" dirty="0"/>
              <a:t> на роль </a:t>
            </a:r>
            <a:r>
              <a:rPr lang="ru-RU" dirty="0" err="1"/>
              <a:t>освіти</a:t>
            </a:r>
            <a:r>
              <a:rPr lang="ru-RU" dirty="0"/>
              <a:t> </a:t>
            </a:r>
            <a:r>
              <a:rPr lang="ru-RU" dirty="0" err="1"/>
              <a:t>дорослих</a:t>
            </a:r>
            <a:r>
              <a:rPr lang="ru-RU" dirty="0"/>
              <a:t> у </a:t>
            </a:r>
            <a:r>
              <a:rPr lang="ru-RU" dirty="0" err="1"/>
              <a:t>досягненні</a:t>
            </a:r>
            <a:r>
              <a:rPr lang="ru-RU" dirty="0"/>
              <a:t> </a:t>
            </a:r>
            <a:r>
              <a:rPr lang="ru-RU" dirty="0" err="1"/>
              <a:t>прогресу</a:t>
            </a:r>
            <a:r>
              <a:rPr lang="ru-RU" dirty="0"/>
              <a:t> </a:t>
            </a:r>
            <a:r>
              <a:rPr lang="ru-RU" dirty="0" err="1"/>
              <a:t>особистості</a:t>
            </a:r>
            <a:r>
              <a:rPr lang="ru-RU" dirty="0"/>
              <a:t> й </a:t>
            </a:r>
            <a:r>
              <a:rPr lang="ru-RU" dirty="0" err="1"/>
              <a:t>суспільства</a:t>
            </a:r>
            <a:r>
              <a:rPr lang="ru-RU" dirty="0"/>
              <a:t>.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знайшло</a:t>
            </a:r>
            <a:r>
              <a:rPr lang="ru-RU" dirty="0"/>
              <a:t> </a:t>
            </a:r>
            <a:r>
              <a:rPr lang="ru-RU" dirty="0" err="1"/>
              <a:t>відображення</a:t>
            </a:r>
            <a:r>
              <a:rPr lang="ru-RU" dirty="0"/>
              <a:t> в </a:t>
            </a:r>
            <a:r>
              <a:rPr lang="ru-RU" dirty="0" err="1"/>
              <a:t>педалюванні</a:t>
            </a:r>
            <a:r>
              <a:rPr lang="ru-RU" dirty="0"/>
              <a:t> практично </a:t>
            </a:r>
            <a:r>
              <a:rPr lang="ru-RU" dirty="0" err="1"/>
              <a:t>всіма</a:t>
            </a:r>
            <a:r>
              <a:rPr lang="ru-RU" dirty="0"/>
              <a:t> </a:t>
            </a:r>
            <a:r>
              <a:rPr lang="ru-RU" dirty="0" err="1"/>
              <a:t>країнами</a:t>
            </a:r>
            <a:r>
              <a:rPr lang="ru-RU" dirty="0"/>
              <a:t> </a:t>
            </a:r>
            <a:r>
              <a:rPr lang="ru-RU" dirty="0" err="1"/>
              <a:t>ідеї</a:t>
            </a:r>
            <a:r>
              <a:rPr lang="ru-RU" dirty="0"/>
              <a:t> </a:t>
            </a:r>
            <a:r>
              <a:rPr lang="ru-RU" dirty="0" err="1"/>
              <a:t>неперервної</a:t>
            </a:r>
            <a:r>
              <a:rPr lang="ru-RU" dirty="0"/>
              <a:t> </a:t>
            </a:r>
            <a:r>
              <a:rPr lang="ru-RU" dirty="0" err="1"/>
              <a:t>освіти</a:t>
            </a:r>
            <a:r>
              <a:rPr lang="ru-RU" dirty="0"/>
              <a:t>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2348880"/>
            <a:ext cx="5949894" cy="4032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74414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404664"/>
            <a:ext cx="7467600" cy="6069288"/>
          </a:xfrm>
        </p:spPr>
        <p:txBody>
          <a:bodyPr/>
          <a:lstStyle/>
          <a:p>
            <a:pPr algn="just"/>
            <a:r>
              <a:rPr lang="ru-RU" dirty="0" err="1"/>
              <a:t>Неперервна</a:t>
            </a:r>
            <a:r>
              <a:rPr lang="ru-RU" dirty="0"/>
              <a:t> </a:t>
            </a:r>
            <a:r>
              <a:rPr lang="ru-RU" dirty="0" err="1"/>
              <a:t>освіта</a:t>
            </a:r>
            <a:r>
              <a:rPr lang="ru-RU" dirty="0"/>
              <a:t> / </a:t>
            </a:r>
            <a:r>
              <a:rPr lang="ru-RU" dirty="0" err="1"/>
              <a:t>навчання</a:t>
            </a:r>
            <a:r>
              <a:rPr lang="ru-RU" dirty="0"/>
              <a:t> – </a:t>
            </a:r>
            <a:r>
              <a:rPr lang="ru-RU" dirty="0" err="1"/>
              <a:t>Лінійний</a:t>
            </a:r>
            <a:r>
              <a:rPr lang="ru-RU" dirty="0"/>
              <a:t> </a:t>
            </a:r>
            <a:r>
              <a:rPr lang="ru-RU" dirty="0" err="1"/>
              <a:t>підхід</a:t>
            </a:r>
            <a:r>
              <a:rPr lang="ru-RU" dirty="0"/>
              <a:t> до </a:t>
            </a:r>
            <a:r>
              <a:rPr lang="ru-RU" dirty="0" err="1"/>
              <a:t>навчання</a:t>
            </a:r>
            <a:r>
              <a:rPr lang="ru-RU" dirty="0"/>
              <a:t>: </a:t>
            </a:r>
            <a:r>
              <a:rPr lang="ru-RU" dirty="0" err="1"/>
              <a:t>прирощення</a:t>
            </a:r>
            <a:r>
              <a:rPr lang="ru-RU" dirty="0"/>
              <a:t> </a:t>
            </a:r>
            <a:r>
              <a:rPr lang="ru-RU" dirty="0" err="1"/>
              <a:t>освіти</a:t>
            </a:r>
            <a:r>
              <a:rPr lang="ru-RU" dirty="0"/>
              <a:t> / </a:t>
            </a:r>
            <a:r>
              <a:rPr lang="ru-RU" dirty="0" err="1"/>
              <a:t>навчання</a:t>
            </a:r>
            <a:r>
              <a:rPr lang="ru-RU" dirty="0"/>
              <a:t> </a:t>
            </a:r>
            <a:r>
              <a:rPr lang="ru-RU" dirty="0" err="1"/>
              <a:t>упродовж</a:t>
            </a:r>
            <a:r>
              <a:rPr lang="ru-RU" dirty="0"/>
              <a:t> </a:t>
            </a:r>
            <a:r>
              <a:rPr lang="ru-RU" dirty="0" err="1"/>
              <a:t>всього</a:t>
            </a:r>
            <a:r>
              <a:rPr lang="ru-RU" dirty="0"/>
              <a:t> </a:t>
            </a:r>
            <a:r>
              <a:rPr lang="ru-RU" dirty="0" err="1"/>
              <a:t>життя</a:t>
            </a:r>
            <a:r>
              <a:rPr lang="ru-RU" dirty="0"/>
              <a:t>, </a:t>
            </a:r>
            <a:r>
              <a:rPr lang="ru-RU" dirty="0" err="1"/>
              <a:t>починаючи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дошкільної</a:t>
            </a:r>
            <a:r>
              <a:rPr lang="ru-RU" dirty="0"/>
              <a:t> </a:t>
            </a:r>
            <a:r>
              <a:rPr lang="ru-RU" dirty="0" err="1"/>
              <a:t>освіти</a:t>
            </a:r>
            <a:r>
              <a:rPr lang="ru-RU" dirty="0"/>
              <a:t>.</a:t>
            </a:r>
          </a:p>
          <a:p>
            <a:pPr algn="just"/>
            <a:r>
              <a:rPr lang="ru-RU" dirty="0" err="1"/>
              <a:t>Навчання</a:t>
            </a:r>
            <a:r>
              <a:rPr lang="ru-RU" dirty="0"/>
              <a:t> </a:t>
            </a:r>
            <a:r>
              <a:rPr lang="ru-RU" dirty="0" err="1"/>
              <a:t>упродовж</a:t>
            </a:r>
            <a:r>
              <a:rPr lang="ru-RU" dirty="0"/>
              <a:t> </a:t>
            </a:r>
            <a:r>
              <a:rPr lang="ru-RU" dirty="0" err="1"/>
              <a:t>всього</a:t>
            </a:r>
            <a:r>
              <a:rPr lang="ru-RU" dirty="0"/>
              <a:t> </a:t>
            </a:r>
            <a:r>
              <a:rPr lang="ru-RU" dirty="0" err="1"/>
              <a:t>життя</a:t>
            </a:r>
            <a:r>
              <a:rPr lang="ru-RU" dirty="0"/>
              <a:t> – </a:t>
            </a:r>
            <a:r>
              <a:rPr lang="ru-RU" dirty="0" err="1"/>
              <a:t>прирощення</a:t>
            </a:r>
            <a:r>
              <a:rPr lang="ru-RU" dirty="0"/>
              <a:t> </a:t>
            </a:r>
            <a:r>
              <a:rPr lang="ru-RU" dirty="0" err="1"/>
              <a:t>поступається</a:t>
            </a:r>
            <a:r>
              <a:rPr lang="ru-RU" dirty="0"/>
              <a:t> </a:t>
            </a:r>
            <a:r>
              <a:rPr lang="ru-RU" dirty="0" err="1"/>
              <a:t>місцем</a:t>
            </a:r>
            <a:r>
              <a:rPr lang="ru-RU" dirty="0"/>
              <a:t> </a:t>
            </a:r>
            <a:r>
              <a:rPr lang="ru-RU" dirty="0" err="1"/>
              <a:t>взаємодії</a:t>
            </a:r>
            <a:r>
              <a:rPr lang="ru-RU" dirty="0"/>
              <a:t> </a:t>
            </a:r>
            <a:r>
              <a:rPr lang="ru-RU" dirty="0" err="1"/>
              <a:t>між</a:t>
            </a:r>
            <a:r>
              <a:rPr lang="ru-RU" dirty="0"/>
              <a:t> </a:t>
            </a:r>
            <a:r>
              <a:rPr lang="ru-RU" dirty="0" err="1"/>
              <a:t>знаннями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здобуті</a:t>
            </a:r>
            <a:r>
              <a:rPr lang="ru-RU" dirty="0"/>
              <a:t> на </a:t>
            </a:r>
            <a:r>
              <a:rPr lang="ru-RU" dirty="0" err="1"/>
              <a:t>початкових</a:t>
            </a:r>
            <a:r>
              <a:rPr lang="ru-RU" dirty="0"/>
              <a:t> </a:t>
            </a:r>
            <a:r>
              <a:rPr lang="ru-RU" dirty="0" err="1"/>
              <a:t>етапах</a:t>
            </a:r>
            <a:r>
              <a:rPr lang="ru-RU" dirty="0"/>
              <a:t> </a:t>
            </a:r>
            <a:r>
              <a:rPr lang="ru-RU" dirty="0" err="1"/>
              <a:t>освіти</a:t>
            </a:r>
            <a:r>
              <a:rPr lang="ru-RU" dirty="0"/>
              <a:t>, і </a:t>
            </a:r>
            <a:r>
              <a:rPr lang="ru-RU" dirty="0" err="1"/>
              <a:t>знаннями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здобуті</a:t>
            </a:r>
            <a:r>
              <a:rPr lang="ru-RU" dirty="0"/>
              <a:t> на </a:t>
            </a:r>
            <a:r>
              <a:rPr lang="ru-RU" dirty="0" err="1"/>
              <a:t>наступних</a:t>
            </a:r>
            <a:r>
              <a:rPr lang="ru-RU" dirty="0"/>
              <a:t> </a:t>
            </a:r>
            <a:r>
              <a:rPr lang="ru-RU" dirty="0" err="1"/>
              <a:t>етапах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між</a:t>
            </a:r>
            <a:r>
              <a:rPr lang="ru-RU" dirty="0"/>
              <a:t> </a:t>
            </a:r>
            <a:r>
              <a:rPr lang="ru-RU" dirty="0" err="1"/>
              <a:t>теоретичними</a:t>
            </a:r>
            <a:r>
              <a:rPr lang="ru-RU" dirty="0"/>
              <a:t> і </a:t>
            </a:r>
            <a:r>
              <a:rPr lang="ru-RU" dirty="0" err="1"/>
              <a:t>практичними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4005064"/>
            <a:ext cx="5404920" cy="259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437112"/>
            <a:ext cx="2159281" cy="144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21454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476672"/>
            <a:ext cx="7467600" cy="5997280"/>
          </a:xfrm>
        </p:spPr>
        <p:txBody>
          <a:bodyPr/>
          <a:lstStyle/>
          <a:p>
            <a:pPr algn="just"/>
            <a:r>
              <a:rPr lang="ru-RU" dirty="0" err="1"/>
              <a:t>Ці</a:t>
            </a:r>
            <a:r>
              <a:rPr lang="ru-RU" dirty="0"/>
              <a:t> два </a:t>
            </a:r>
            <a:r>
              <a:rPr lang="ru-RU" dirty="0" err="1"/>
              <a:t>поняття</a:t>
            </a:r>
            <a:r>
              <a:rPr lang="ru-RU" dirty="0"/>
              <a:t> </a:t>
            </a:r>
            <a:r>
              <a:rPr lang="ru-RU" dirty="0" err="1"/>
              <a:t>відрізняються</a:t>
            </a:r>
            <a:r>
              <a:rPr lang="ru-RU" dirty="0"/>
              <a:t> </a:t>
            </a:r>
            <a:r>
              <a:rPr lang="ru-RU" dirty="0" err="1"/>
              <a:t>між</a:t>
            </a:r>
            <a:r>
              <a:rPr lang="ru-RU" dirty="0"/>
              <a:t> собою. При </a:t>
            </a:r>
            <a:r>
              <a:rPr lang="ru-RU" dirty="0" err="1"/>
              <a:t>неперервній</a:t>
            </a:r>
            <a:r>
              <a:rPr lang="ru-RU" dirty="0"/>
              <a:t> </a:t>
            </a:r>
            <a:r>
              <a:rPr lang="ru-RU" dirty="0" err="1"/>
              <a:t>освіті</a:t>
            </a:r>
            <a:r>
              <a:rPr lang="ru-RU" dirty="0"/>
              <a:t> </a:t>
            </a:r>
            <a:r>
              <a:rPr lang="ru-RU" dirty="0" err="1"/>
              <a:t>здобуття</a:t>
            </a:r>
            <a:r>
              <a:rPr lang="ru-RU" dirty="0"/>
              <a:t> </a:t>
            </a:r>
            <a:r>
              <a:rPr lang="ru-RU" dirty="0" err="1"/>
              <a:t>знань</a:t>
            </a:r>
            <a:r>
              <a:rPr lang="ru-RU" dirty="0"/>
              <a:t> </a:t>
            </a:r>
            <a:r>
              <a:rPr lang="ru-RU" dirty="0" err="1"/>
              <a:t>відбувається</a:t>
            </a:r>
            <a:r>
              <a:rPr lang="ru-RU" dirty="0"/>
              <a:t> без </a:t>
            </a:r>
            <a:r>
              <a:rPr lang="ru-RU" dirty="0" err="1"/>
              <a:t>врахування</a:t>
            </a:r>
            <a:r>
              <a:rPr lang="ru-RU" dirty="0"/>
              <a:t> практичного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використання</a:t>
            </a:r>
            <a:r>
              <a:rPr lang="ru-RU" dirty="0"/>
              <a:t>.</a:t>
            </a:r>
          </a:p>
          <a:p>
            <a:pPr algn="just"/>
            <a:r>
              <a:rPr lang="ru-RU" dirty="0" err="1"/>
              <a:t>Навчання</a:t>
            </a:r>
            <a:r>
              <a:rPr lang="ru-RU" dirty="0"/>
              <a:t> </a:t>
            </a:r>
            <a:r>
              <a:rPr lang="ru-RU" dirty="0" err="1"/>
              <a:t>упродовж</a:t>
            </a:r>
            <a:r>
              <a:rPr lang="ru-RU" dirty="0"/>
              <a:t> </a:t>
            </a:r>
            <a:r>
              <a:rPr lang="ru-RU" dirty="0" err="1"/>
              <a:t>життя</a:t>
            </a:r>
            <a:r>
              <a:rPr lang="ru-RU" dirty="0"/>
              <a:t> </a:t>
            </a:r>
            <a:r>
              <a:rPr lang="ru-RU" dirty="0" err="1"/>
              <a:t>передбачає</a:t>
            </a:r>
            <a:r>
              <a:rPr lang="ru-RU" dirty="0"/>
              <a:t> </a:t>
            </a:r>
            <a:r>
              <a:rPr lang="ru-RU" dirty="0" err="1"/>
              <a:t>формування</a:t>
            </a:r>
            <a:r>
              <a:rPr lang="ru-RU" dirty="0"/>
              <a:t> </a:t>
            </a:r>
            <a:r>
              <a:rPr lang="ru-RU" dirty="0" err="1"/>
              <a:t>компетентності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засвоєні</a:t>
            </a:r>
            <a:r>
              <a:rPr lang="ru-RU" dirty="0"/>
              <a:t> у </a:t>
            </a:r>
            <a:r>
              <a:rPr lang="ru-RU" dirty="0" err="1"/>
              <a:t>різних</a:t>
            </a:r>
            <a:r>
              <a:rPr lang="ru-RU" dirty="0"/>
              <a:t> </a:t>
            </a:r>
            <a:r>
              <a:rPr lang="ru-RU" dirty="0" err="1"/>
              <a:t>ситуаціях</a:t>
            </a:r>
            <a:r>
              <a:rPr lang="ru-RU" dirty="0"/>
              <a:t> (на </a:t>
            </a:r>
            <a:r>
              <a:rPr lang="ru-RU" dirty="0" err="1"/>
              <a:t>робочому</a:t>
            </a:r>
            <a:r>
              <a:rPr lang="ru-RU" dirty="0"/>
              <a:t> </a:t>
            </a:r>
            <a:r>
              <a:rPr lang="ru-RU" dirty="0" err="1"/>
              <a:t>місці</a:t>
            </a:r>
            <a:r>
              <a:rPr lang="ru-RU" dirty="0"/>
              <a:t>, </a:t>
            </a:r>
            <a:r>
              <a:rPr lang="ru-RU" dirty="0" err="1"/>
              <a:t>вдома</a:t>
            </a:r>
            <a:r>
              <a:rPr lang="ru-RU" dirty="0"/>
              <a:t> </a:t>
            </a:r>
            <a:r>
              <a:rPr lang="ru-RU" dirty="0" err="1"/>
              <a:t>тощо</a:t>
            </a:r>
            <a:r>
              <a:rPr lang="ru-RU" dirty="0"/>
              <a:t>) </a:t>
            </a:r>
            <a:r>
              <a:rPr lang="ru-RU" dirty="0" err="1"/>
              <a:t>завдяки</a:t>
            </a:r>
            <a:r>
              <a:rPr lang="ru-RU" dirty="0"/>
              <a:t> </a:t>
            </a:r>
            <a:r>
              <a:rPr lang="ru-RU" dirty="0" err="1"/>
              <a:t>відповідному</a:t>
            </a:r>
            <a:r>
              <a:rPr lang="ru-RU" dirty="0"/>
              <a:t> </a:t>
            </a:r>
            <a:r>
              <a:rPr lang="ru-RU" dirty="0" err="1"/>
              <a:t>механізму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підтверджує</a:t>
            </a:r>
            <a:r>
              <a:rPr lang="ru-RU" dirty="0"/>
              <a:t> </a:t>
            </a:r>
            <a:r>
              <a:rPr lang="ru-RU" dirty="0" err="1"/>
              <a:t>компетентність</a:t>
            </a:r>
            <a:r>
              <a:rPr lang="ru-RU" dirty="0"/>
              <a:t>, а в </a:t>
            </a:r>
            <a:r>
              <a:rPr lang="ru-RU" dirty="0" err="1"/>
              <a:t>подальшому</a:t>
            </a:r>
            <a:r>
              <a:rPr lang="ru-RU" dirty="0"/>
              <a:t> –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практичне</a:t>
            </a:r>
            <a:r>
              <a:rPr lang="ru-RU" dirty="0"/>
              <a:t> </a:t>
            </a:r>
            <a:r>
              <a:rPr lang="ru-RU" dirty="0" err="1"/>
              <a:t>використання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3901334"/>
            <a:ext cx="4104456" cy="2738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04513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260648"/>
            <a:ext cx="7467600" cy="6213304"/>
          </a:xfrm>
        </p:spPr>
        <p:txBody>
          <a:bodyPr/>
          <a:lstStyle/>
          <a:p>
            <a:pPr algn="just"/>
            <a:r>
              <a:rPr lang="ru-RU" dirty="0" err="1"/>
              <a:t>Освіта</a:t>
            </a:r>
            <a:r>
              <a:rPr lang="ru-RU" dirty="0"/>
              <a:t> </a:t>
            </a:r>
            <a:r>
              <a:rPr lang="ru-RU" dirty="0" err="1"/>
              <a:t>дорослих</a:t>
            </a:r>
            <a:r>
              <a:rPr lang="ru-RU" dirty="0"/>
              <a:t> </a:t>
            </a:r>
            <a:r>
              <a:rPr lang="ru-RU" dirty="0" err="1"/>
              <a:t>поступово</a:t>
            </a:r>
            <a:r>
              <a:rPr lang="ru-RU" dirty="0"/>
              <a:t> </a:t>
            </a:r>
            <a:r>
              <a:rPr lang="ru-RU" dirty="0" err="1"/>
              <a:t>інтернаціоналізується</a:t>
            </a:r>
            <a:r>
              <a:rPr lang="ru-RU" dirty="0"/>
              <a:t>, </a:t>
            </a:r>
            <a:r>
              <a:rPr lang="ru-RU" dirty="0" err="1"/>
              <a:t>причому</a:t>
            </a:r>
            <a:r>
              <a:rPr lang="ru-RU" dirty="0"/>
              <a:t> </a:t>
            </a:r>
            <a:r>
              <a:rPr lang="ru-RU" dirty="0" err="1"/>
              <a:t>більше</a:t>
            </a:r>
            <a:r>
              <a:rPr lang="ru-RU" dirty="0"/>
              <a:t>, </a:t>
            </a:r>
            <a:r>
              <a:rPr lang="ru-RU" dirty="0" err="1"/>
              <a:t>ніж</a:t>
            </a:r>
            <a:r>
              <a:rPr lang="ru-RU" dirty="0"/>
              <a:t> </a:t>
            </a:r>
            <a:r>
              <a:rPr lang="ru-RU" dirty="0" err="1"/>
              <a:t>дитячо-юнацька</a:t>
            </a:r>
            <a:r>
              <a:rPr lang="ru-RU" dirty="0"/>
              <a:t> </a:t>
            </a:r>
            <a:r>
              <a:rPr lang="ru-RU" dirty="0" err="1"/>
              <a:t>освіта</a:t>
            </a:r>
            <a:r>
              <a:rPr lang="ru-RU" dirty="0"/>
              <a:t>.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відбувається</a:t>
            </a:r>
            <a:r>
              <a:rPr lang="ru-RU" dirty="0"/>
              <a:t> </a:t>
            </a:r>
            <a:r>
              <a:rPr lang="ru-RU" dirty="0" err="1"/>
              <a:t>завдяки</a:t>
            </a:r>
            <a:r>
              <a:rPr lang="ru-RU" dirty="0"/>
              <a:t> </a:t>
            </a:r>
            <a:r>
              <a:rPr lang="ru-RU" dirty="0" err="1"/>
              <a:t>певній</a:t>
            </a:r>
            <a:r>
              <a:rPr lang="ru-RU" dirty="0"/>
              <a:t> </a:t>
            </a:r>
            <a:r>
              <a:rPr lang="ru-RU" dirty="0" err="1"/>
              <a:t>подібності</a:t>
            </a:r>
            <a:r>
              <a:rPr lang="ru-RU" dirty="0"/>
              <a:t> </a:t>
            </a:r>
            <a:r>
              <a:rPr lang="ru-RU" dirty="0" err="1"/>
              <a:t>соціально-економічних</a:t>
            </a:r>
            <a:r>
              <a:rPr lang="ru-RU" dirty="0"/>
              <a:t> </a:t>
            </a:r>
            <a:r>
              <a:rPr lang="ru-RU" dirty="0" err="1"/>
              <a:t>процесів</a:t>
            </a:r>
            <a:r>
              <a:rPr lang="ru-RU" dirty="0"/>
              <a:t> у </a:t>
            </a:r>
            <a:r>
              <a:rPr lang="ru-RU" dirty="0" err="1"/>
              <a:t>технологічно</a:t>
            </a:r>
            <a:r>
              <a:rPr lang="ru-RU" dirty="0"/>
              <a:t> </a:t>
            </a:r>
            <a:r>
              <a:rPr lang="ru-RU" dirty="0" err="1"/>
              <a:t>розвинених</a:t>
            </a:r>
            <a:r>
              <a:rPr lang="ru-RU" dirty="0"/>
              <a:t> </a:t>
            </a:r>
            <a:r>
              <a:rPr lang="ru-RU" dirty="0" err="1"/>
              <a:t>країнах</a:t>
            </a:r>
            <a:r>
              <a:rPr lang="ru-RU" dirty="0"/>
              <a:t>.</a:t>
            </a:r>
          </a:p>
          <a:p>
            <a:pPr algn="just"/>
            <a:r>
              <a:rPr lang="ru-RU" dirty="0" err="1"/>
              <a:t>Освіта</a:t>
            </a:r>
            <a:r>
              <a:rPr lang="ru-RU" dirty="0"/>
              <a:t> </a:t>
            </a:r>
            <a:r>
              <a:rPr lang="ru-RU" dirty="0" err="1"/>
              <a:t>дорослих</a:t>
            </a:r>
            <a:r>
              <a:rPr lang="ru-RU" dirty="0"/>
              <a:t> в </a:t>
            </a:r>
            <a:r>
              <a:rPr lang="ru-RU" dirty="0" err="1"/>
              <a:t>сучасних</a:t>
            </a:r>
            <a:r>
              <a:rPr lang="ru-RU" dirty="0"/>
              <a:t> </a:t>
            </a:r>
            <a:r>
              <a:rPr lang="ru-RU" dirty="0" err="1"/>
              <a:t>умовах</a:t>
            </a:r>
            <a:r>
              <a:rPr lang="ru-RU" dirty="0"/>
              <a:t> </a:t>
            </a:r>
            <a:r>
              <a:rPr lang="ru-RU" dirty="0" err="1"/>
              <a:t>набула</a:t>
            </a:r>
            <a:r>
              <a:rPr lang="ru-RU" dirty="0"/>
              <a:t> </a:t>
            </a:r>
            <a:r>
              <a:rPr lang="ru-RU" dirty="0" err="1"/>
              <a:t>нових</a:t>
            </a:r>
            <a:r>
              <a:rPr lang="ru-RU" dirty="0"/>
              <a:t> </a:t>
            </a:r>
            <a:r>
              <a:rPr lang="ru-RU" dirty="0" err="1"/>
              <a:t>якісних</a:t>
            </a:r>
            <a:r>
              <a:rPr lang="ru-RU" dirty="0"/>
              <a:t> </a:t>
            </a:r>
            <a:r>
              <a:rPr lang="ru-RU" dirty="0" err="1"/>
              <a:t>ознак</a:t>
            </a:r>
            <a:r>
              <a:rPr lang="ru-RU" dirty="0"/>
              <a:t>.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сьогодні</a:t>
            </a:r>
            <a:r>
              <a:rPr lang="ru-RU" dirty="0"/>
              <a:t> </a:t>
            </a:r>
            <a:r>
              <a:rPr lang="ru-RU" dirty="0" err="1"/>
              <a:t>вже</a:t>
            </a:r>
            <a:r>
              <a:rPr lang="ru-RU" dirty="0"/>
              <a:t> не </a:t>
            </a:r>
            <a:r>
              <a:rPr lang="ru-RU" dirty="0" err="1"/>
              <a:t>пов'язують</a:t>
            </a:r>
            <a:r>
              <a:rPr lang="ru-RU" dirty="0"/>
              <a:t> з </a:t>
            </a:r>
            <a:r>
              <a:rPr lang="ru-RU" dirty="0" err="1"/>
              <a:t>ліквідацією</a:t>
            </a:r>
            <a:r>
              <a:rPr lang="ru-RU" dirty="0"/>
              <a:t> </a:t>
            </a:r>
            <a:r>
              <a:rPr lang="ru-RU" dirty="0" err="1"/>
              <a:t>неписьменності</a:t>
            </a:r>
            <a:r>
              <a:rPr lang="ru-RU" dirty="0"/>
              <a:t>, </a:t>
            </a:r>
            <a:r>
              <a:rPr lang="ru-RU" dirty="0" err="1"/>
              <a:t>вечірніми</a:t>
            </a:r>
            <a:r>
              <a:rPr lang="ru-RU" dirty="0"/>
              <a:t> і </a:t>
            </a:r>
            <a:r>
              <a:rPr lang="ru-RU" dirty="0" err="1"/>
              <a:t>заочними</a:t>
            </a:r>
            <a:r>
              <a:rPr lang="ru-RU" dirty="0"/>
              <a:t> формами </a:t>
            </a:r>
            <a:r>
              <a:rPr lang="ru-RU" dirty="0" err="1"/>
              <a:t>навчання</a:t>
            </a:r>
            <a:r>
              <a:rPr lang="ru-RU" dirty="0"/>
              <a:t> в </a:t>
            </a:r>
            <a:r>
              <a:rPr lang="ru-RU" dirty="0" err="1"/>
              <a:t>установах</a:t>
            </a:r>
            <a:r>
              <a:rPr lang="ru-RU" dirty="0"/>
              <a:t> </a:t>
            </a:r>
            <a:r>
              <a:rPr lang="ru-RU" dirty="0" err="1"/>
              <a:t>загальної</a:t>
            </a:r>
            <a:r>
              <a:rPr lang="ru-RU" dirty="0"/>
              <a:t> </a:t>
            </a:r>
            <a:r>
              <a:rPr lang="ru-RU" dirty="0" err="1"/>
              <a:t>середньої</a:t>
            </a:r>
            <a:r>
              <a:rPr lang="ru-RU" dirty="0"/>
              <a:t> й </a:t>
            </a:r>
            <a:r>
              <a:rPr lang="ru-RU" dirty="0" err="1"/>
              <a:t>професійної</a:t>
            </a:r>
            <a:r>
              <a:rPr lang="ru-RU" dirty="0"/>
              <a:t> </a:t>
            </a:r>
            <a:r>
              <a:rPr lang="ru-RU" dirty="0" err="1"/>
              <a:t>освіти</a:t>
            </a:r>
            <a:r>
              <a:rPr lang="ru-RU" dirty="0"/>
              <a:t> </a:t>
            </a:r>
            <a:r>
              <a:rPr lang="ru-RU" dirty="0" err="1"/>
              <a:t>різного</a:t>
            </a:r>
            <a:r>
              <a:rPr lang="ru-RU" dirty="0"/>
              <a:t> </a:t>
            </a:r>
            <a:r>
              <a:rPr lang="ru-RU" dirty="0" err="1"/>
              <a:t>кваліфікованого</a:t>
            </a:r>
            <a:r>
              <a:rPr lang="ru-RU" dirty="0"/>
              <a:t> </a:t>
            </a:r>
            <a:r>
              <a:rPr lang="ru-RU" dirty="0" err="1"/>
              <a:t>рівня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5840" y="5157192"/>
            <a:ext cx="3048000" cy="150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14211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404664"/>
            <a:ext cx="7467600" cy="3744416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dirty="0"/>
              <a:t>За </a:t>
            </a:r>
            <a:r>
              <a:rPr lang="ru-RU" dirty="0" err="1"/>
              <a:t>розрахунками</a:t>
            </a:r>
            <a:r>
              <a:rPr lang="ru-RU" dirty="0"/>
              <a:t> </a:t>
            </a:r>
            <a:r>
              <a:rPr lang="ru-RU" dirty="0" err="1"/>
              <a:t>фахівців</a:t>
            </a:r>
            <a:r>
              <a:rPr lang="ru-RU" dirty="0"/>
              <a:t>, </a:t>
            </a:r>
            <a:r>
              <a:rPr lang="ru-RU" dirty="0" err="1"/>
              <a:t>тільки</a:t>
            </a:r>
            <a:r>
              <a:rPr lang="ru-RU" dirty="0"/>
              <a:t> </a:t>
            </a:r>
            <a:r>
              <a:rPr lang="ru-RU" dirty="0" err="1"/>
              <a:t>потенційний</a:t>
            </a:r>
            <a:r>
              <a:rPr lang="ru-RU" dirty="0"/>
              <a:t> контингент </a:t>
            </a:r>
            <a:r>
              <a:rPr lang="ru-RU" dirty="0" err="1"/>
              <a:t>системи</a:t>
            </a:r>
            <a:r>
              <a:rPr lang="ru-RU" dirty="0"/>
              <a:t> </a:t>
            </a:r>
            <a:r>
              <a:rPr lang="ru-RU" dirty="0" err="1"/>
              <a:t>освіти</a:t>
            </a:r>
            <a:r>
              <a:rPr lang="ru-RU" dirty="0"/>
              <a:t> </a:t>
            </a:r>
            <a:r>
              <a:rPr lang="ru-RU" dirty="0" err="1"/>
              <a:t>дорослих</a:t>
            </a:r>
            <a:r>
              <a:rPr lang="ru-RU" dirty="0"/>
              <a:t> у </a:t>
            </a:r>
            <a:r>
              <a:rPr lang="ru-RU" dirty="0" err="1"/>
              <a:t>нашій</a:t>
            </a:r>
            <a:r>
              <a:rPr lang="ru-RU" dirty="0"/>
              <a:t> </a:t>
            </a:r>
            <a:r>
              <a:rPr lang="ru-RU" dirty="0" err="1"/>
              <a:t>країні</a:t>
            </a:r>
            <a:r>
              <a:rPr lang="ru-RU" dirty="0"/>
              <a:t> становить </a:t>
            </a:r>
            <a:r>
              <a:rPr lang="ru-RU" dirty="0" err="1"/>
              <a:t>майже</a:t>
            </a:r>
            <a:r>
              <a:rPr lang="ru-RU" dirty="0"/>
              <a:t> 73%. </a:t>
            </a:r>
            <a:r>
              <a:rPr lang="ru-RU" dirty="0" err="1"/>
              <a:t>Специфіка</a:t>
            </a:r>
            <a:r>
              <a:rPr lang="ru-RU" dirty="0"/>
              <a:t> </a:t>
            </a:r>
            <a:r>
              <a:rPr lang="ru-RU" dirty="0" err="1"/>
              <a:t>освіти</a:t>
            </a:r>
            <a:r>
              <a:rPr lang="ru-RU" dirty="0"/>
              <a:t> </a:t>
            </a:r>
            <a:r>
              <a:rPr lang="ru-RU" dirty="0" err="1"/>
              <a:t>дорослих</a:t>
            </a:r>
            <a:r>
              <a:rPr lang="ru-RU" dirty="0"/>
              <a:t> </a:t>
            </a:r>
            <a:r>
              <a:rPr lang="ru-RU" dirty="0" err="1"/>
              <a:t>полягає</a:t>
            </a:r>
            <a:r>
              <a:rPr lang="ru-RU" dirty="0"/>
              <a:t> в тому,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контингентом є особи </a:t>
            </a:r>
            <a:r>
              <a:rPr lang="ru-RU" dirty="0" err="1"/>
              <a:t>дієздатного</a:t>
            </a:r>
            <a:r>
              <a:rPr lang="ru-RU" dirty="0"/>
              <a:t> </a:t>
            </a:r>
            <a:r>
              <a:rPr lang="ru-RU" dirty="0" err="1"/>
              <a:t>віку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поєднують</a:t>
            </a:r>
            <a:r>
              <a:rPr lang="ru-RU" dirty="0"/>
              <a:t> </a:t>
            </a:r>
            <a:r>
              <a:rPr lang="ru-RU" dirty="0" err="1"/>
              <a:t>навчальну</a:t>
            </a:r>
            <a:r>
              <a:rPr lang="ru-RU" dirty="0"/>
              <a:t> </a:t>
            </a:r>
            <a:r>
              <a:rPr lang="ru-RU" dirty="0" err="1"/>
              <a:t>діяльність</a:t>
            </a:r>
            <a:r>
              <a:rPr lang="ru-RU" dirty="0"/>
              <a:t> з </a:t>
            </a:r>
            <a:r>
              <a:rPr lang="ru-RU" dirty="0" err="1"/>
              <a:t>особистою</a:t>
            </a:r>
            <a:r>
              <a:rPr lang="ru-RU" dirty="0"/>
              <a:t> </a:t>
            </a:r>
            <a:r>
              <a:rPr lang="ru-RU" dirty="0" err="1"/>
              <a:t>участю</a:t>
            </a:r>
            <a:r>
              <a:rPr lang="ru-RU" dirty="0"/>
              <a:t> в </a:t>
            </a:r>
            <a:r>
              <a:rPr lang="ru-RU" dirty="0" err="1"/>
              <a:t>різних</a:t>
            </a:r>
            <a:r>
              <a:rPr lang="ru-RU" dirty="0"/>
              <a:t> </a:t>
            </a:r>
            <a:r>
              <a:rPr lang="ru-RU" dirty="0" err="1"/>
              <a:t>галузях</a:t>
            </a:r>
            <a:r>
              <a:rPr lang="ru-RU" dirty="0"/>
              <a:t> практичного </a:t>
            </a:r>
            <a:r>
              <a:rPr lang="ru-RU" dirty="0" err="1"/>
              <a:t>життя</a:t>
            </a:r>
            <a:r>
              <a:rPr lang="ru-RU" dirty="0"/>
              <a:t>. </a:t>
            </a:r>
            <a:r>
              <a:rPr lang="ru-RU" dirty="0" err="1"/>
              <a:t>Сказане</a:t>
            </a:r>
            <a:r>
              <a:rPr lang="ru-RU" dirty="0"/>
              <a:t> </a:t>
            </a:r>
            <a:r>
              <a:rPr lang="ru-RU" dirty="0" err="1"/>
              <a:t>означає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на </a:t>
            </a:r>
            <a:r>
              <a:rPr lang="ru-RU" dirty="0" err="1"/>
              <a:t>освіту</a:t>
            </a:r>
            <a:r>
              <a:rPr lang="ru-RU" dirty="0"/>
              <a:t> </a:t>
            </a:r>
            <a:r>
              <a:rPr lang="ru-RU" dirty="0" err="1"/>
              <a:t>дорослих</a:t>
            </a:r>
            <a:r>
              <a:rPr lang="ru-RU" dirty="0"/>
              <a:t> не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переносити</a:t>
            </a:r>
            <a:r>
              <a:rPr lang="ru-RU" dirty="0"/>
              <a:t> </a:t>
            </a:r>
            <a:r>
              <a:rPr lang="ru-RU" dirty="0" err="1"/>
              <a:t>постулати</a:t>
            </a:r>
            <a:r>
              <a:rPr lang="ru-RU" dirty="0"/>
              <a:t> </a:t>
            </a:r>
            <a:r>
              <a:rPr lang="ru-RU" dirty="0" err="1"/>
              <a:t>педагогічної</a:t>
            </a:r>
            <a:r>
              <a:rPr lang="ru-RU" dirty="0"/>
              <a:t> </a:t>
            </a:r>
            <a:r>
              <a:rPr lang="ru-RU" dirty="0" err="1"/>
              <a:t>теорії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форми</a:t>
            </a:r>
            <a:r>
              <a:rPr lang="ru-RU" dirty="0"/>
              <a:t> і </a:t>
            </a:r>
            <a:r>
              <a:rPr lang="ru-RU" dirty="0" err="1"/>
              <a:t>методи</a:t>
            </a:r>
            <a:r>
              <a:rPr lang="ru-RU" dirty="0"/>
              <a:t> </a:t>
            </a:r>
            <a:r>
              <a:rPr lang="ru-RU" dirty="0" err="1"/>
              <a:t>роботи</a:t>
            </a:r>
            <a:r>
              <a:rPr lang="ru-RU" dirty="0"/>
              <a:t> </a:t>
            </a:r>
            <a:r>
              <a:rPr lang="ru-RU" dirty="0" err="1"/>
              <a:t>навчання</a:t>
            </a:r>
            <a:r>
              <a:rPr lang="ru-RU" dirty="0"/>
              <a:t> й </a:t>
            </a:r>
            <a:r>
              <a:rPr lang="ru-RU" dirty="0" err="1"/>
              <a:t>виховання</a:t>
            </a:r>
            <a:r>
              <a:rPr lang="ru-RU" dirty="0"/>
              <a:t> </a:t>
            </a:r>
            <a:r>
              <a:rPr lang="ru-RU" dirty="0" err="1"/>
              <a:t>підростаючого</a:t>
            </a:r>
            <a:r>
              <a:rPr lang="ru-RU" dirty="0"/>
              <a:t> </a:t>
            </a:r>
            <a:r>
              <a:rPr lang="ru-RU" dirty="0" err="1"/>
              <a:t>покоління</a:t>
            </a:r>
            <a:r>
              <a:rPr lang="ru-RU" dirty="0"/>
              <a:t>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195707"/>
            <a:ext cx="3528392" cy="2644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4328334"/>
            <a:ext cx="3168352" cy="2378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55843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>
              <a:buNone/>
            </a:pPr>
            <a:endParaRPr lang="uk-UA" b="1" dirty="0">
              <a:solidFill>
                <a:schemeClr val="bg2"/>
              </a:solidFill>
            </a:endParaRPr>
          </a:p>
          <a:p>
            <a:pPr algn="ctr">
              <a:buNone/>
            </a:pPr>
            <a:endParaRPr lang="uk-UA" b="1" dirty="0">
              <a:solidFill>
                <a:schemeClr val="bg2"/>
              </a:solidFill>
            </a:endParaRPr>
          </a:p>
          <a:p>
            <a:pPr algn="ctr">
              <a:buNone/>
            </a:pPr>
            <a:r>
              <a:rPr lang="uk-UA" sz="7200" b="1" dirty="0">
                <a:solidFill>
                  <a:schemeClr val="bg2"/>
                </a:solidFill>
              </a:rPr>
              <a:t>Дякую за увагу!</a:t>
            </a:r>
            <a:endParaRPr lang="ru-RU" sz="7200" b="1" dirty="0">
              <a:solidFill>
                <a:schemeClr val="bg2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177</TotalTime>
  <Words>990</Words>
  <Application>Microsoft Office PowerPoint</Application>
  <PresentationFormat>Экран (4:3)</PresentationFormat>
  <Paragraphs>43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Эркер</vt:lpstr>
      <vt:lpstr>Мета, пріоритети, принципи та напрями розвитку освіти дорослих</vt:lpstr>
      <vt:lpstr>Тенденція напіврозпаду компетентності спеціалістів різних галузей. </vt:lpstr>
      <vt:lpstr>Презентация PowerPoint</vt:lpstr>
      <vt:lpstr>Презентация PowerPoint</vt:lpstr>
      <vt:lpstr>Презентация PowerPoint</vt:lpstr>
      <vt:lpstr>Освіта дорослих – пріоритетний напрям державної політики країн ЄС. </vt:lpstr>
      <vt:lpstr>Презентация PowerPoint</vt:lpstr>
      <vt:lpstr>Презентация PowerPoint</vt:lpstr>
      <vt:lpstr>Різновиди освіти дорослих в Україні.</vt:lpstr>
      <vt:lpstr>Презентация PowerPoint</vt:lpstr>
      <vt:lpstr>Презентация PowerPoint</vt:lpstr>
      <vt:lpstr>Основна мета освіти дорослих в Україні та країнах ЄС. </vt:lpstr>
      <vt:lpstr>Неперервна освіта в розвитку освіти дорослих.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Мета, пріоритети, принципи та напрями розвитку освіти дорослих</dc:title>
  <dc:creator>AMD</dc:creator>
  <cp:lastModifiedBy>anastasiamalimon1@gmail.com</cp:lastModifiedBy>
  <cp:revision>15</cp:revision>
  <dcterms:created xsi:type="dcterms:W3CDTF">2020-09-26T17:31:04Z</dcterms:created>
  <dcterms:modified xsi:type="dcterms:W3CDTF">2021-10-26T17:12:24Z</dcterms:modified>
</cp:coreProperties>
</file>