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734" autoAdjust="0"/>
    <p:restoredTop sz="94660"/>
  </p:normalViewPr>
  <p:slideViewPr>
    <p:cSldViewPr>
      <p:cViewPr>
        <p:scale>
          <a:sx n="100" d="100"/>
          <a:sy n="100" d="100"/>
        </p:scale>
        <p:origin x="-282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5FB9B-2536-4029-ACD1-E03FD8469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AD6BB-EC54-4BFD-8ED0-0690ADE16205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164FD-0C4A-4515-9304-EB248F8F0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6E267-7313-466A-92C0-CF53FF0C6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21DF1B-C453-4C59-BEC0-144BA8B2E9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00448"/>
      </p:ext>
    </p:extLst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D0969-4B6F-442B-9FA2-D5AF1769D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7A077-D073-42FB-894E-2851863624E7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3CFA4-76F8-4F91-B8C6-62137547D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751E2-2403-46F9-987F-22060B786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259CE-5138-4951-9DB8-4D59FEB492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966993"/>
      </p:ext>
    </p:extLst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707F8-C7AB-45E6-92E6-403AA17F0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37036-A2E9-4934-9192-E64242928A47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6B00A-C1BD-439F-83CC-EDBFA8C42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EF195-FAA5-4F1D-90DA-32DF22199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DB396-18A8-4006-96C7-3890683238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786737"/>
      </p:ext>
    </p:extLst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2CFF025-8EA6-49A0-8C74-5A576416A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06F7E-224F-49C8-8D3D-402666A48F82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131A7FF-E7F8-4A70-A95B-10F2959EE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A733C80-BED6-4FC8-9264-4A17D8F2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79AD3-0B38-48A4-BBCB-BD3FCA6164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3219557"/>
      </p:ext>
    </p:extLst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3B50C34-23CA-475E-8509-4BCA6A795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68CA2-3E56-482B-8B14-9ED993B0A728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903DF7-6DFA-41D3-9377-882E62ACD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FEB1766-D014-4503-8422-9F1A2B23A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A24DA-7F6B-4CD8-8766-5DA60F64CD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074113"/>
      </p:ext>
    </p:extLst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8A1384B-94C0-49AB-A5C3-64AF6AAC0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9CC64-6030-4BE4-BEFF-00BF38804C39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2B1F620-BC06-43C3-A42C-2AD985FA2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6ADB4F8-3E0B-45D6-9271-E2B162E89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7E28C-310A-40DC-B877-F7E2BCCCE7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7879121"/>
      </p:ext>
    </p:extLst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0799E0E-BD28-4C3B-A849-B12D296C2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2CCBC-191A-44C5-A07C-374592EC7E5B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95C3499-0184-4706-B670-DF378437A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14DFDE1-557F-4C5B-8577-0A2A7ADBF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83E226-8C39-410F-8C8A-952921C104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1469391"/>
      </p:ext>
    </p:extLst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2D70FC1-6E47-42D6-B27E-89B6C414C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55A6D-A091-4B6F-B75E-6491B2545620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7A03788-7100-4721-9E5C-1383F1A93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D3DA8E-88DF-4239-80EA-968CE0F0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E51259-B4DD-42BC-AAC2-571C2E2050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230641"/>
      </p:ext>
    </p:extLst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F0ABA9F-5A2B-4D07-987C-0A71150E1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F01E5-BF85-4A42-BBD6-29768E3FC4D9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DFEF41B-97E1-4521-8062-75B33C37D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9E7571-EDEE-4474-B9AC-8B88FFC0D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DA879F-5D90-4535-9A52-A5D6488BF9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6650367"/>
      </p:ext>
    </p:extLst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4F369-D527-4B1A-B9F6-3BCDE6A69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87DFA-F8BF-4550-9BC8-68203F2CF7A9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7C9C0-60C6-4A8B-830D-E16510DD0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5261F-BC51-4445-BFDE-A652ACFD0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1568F6-B41F-400F-8BB5-E631FB7F33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2951655"/>
      </p:ext>
    </p:extLst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E3929-64D4-4C16-8F29-FF11E41A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61681-8700-4182-8A31-1854DD05DE07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5F20A-51A7-4DAB-A81B-AEAE980C5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3E260-C731-4F9B-975B-9EA2293AF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A8B99-DDA5-4022-AC38-830260602D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294559"/>
      </p:ext>
    </p:extLst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C4F265E-4FDF-4F43-8C8A-8C5D6279664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C7AA0AE-E933-4A6E-905A-97DFDBFA4D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E05FD-A250-4760-9EAD-8291B0F5A9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D62044-9A96-4182-854D-F69C588B3FDE}" type="datetimeFigureOut">
              <a:rPr lang="en-US"/>
              <a:pPr>
                <a:defRPr/>
              </a:pPr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9E230-4C38-431C-B303-6E57EA9499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6EA05-1143-4AF5-A402-17CEED9B4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1957A8D-E7E4-4BFC-99C1-9393D53FC9C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E9556A33-94E0-407C-89E5-3ABA30E1F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746375"/>
          </a:xfrm>
        </p:spPr>
        <p:txBody>
          <a:bodyPr/>
          <a:lstStyle/>
          <a:p>
            <a:pPr eaLnBrk="1" hangingPunct="1"/>
            <a:r>
              <a:rPr lang="uk-UA" altLang="en-US" b="1">
                <a:latin typeface="Segoe Print" panose="02000600000000000000" pitchFamily="2" charset="0"/>
                <a:cs typeface="Angsana New" panose="02020603050405020304" pitchFamily="18" charset="-34"/>
              </a:rPr>
              <a:t>Особливості роботи з дітьми з затримкою психічного розвитку</a:t>
            </a:r>
            <a:endParaRPr lang="ru-RU" altLang="en-US" b="1">
              <a:latin typeface="Segoe Print" panose="02000600000000000000" pitchFamily="2" charset="0"/>
              <a:cs typeface="Angsana New" panose="02020603050405020304" pitchFamily="18" charset="-34"/>
            </a:endParaRPr>
          </a:p>
        </p:txBody>
      </p:sp>
    </p:spTree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>
            <a:extLst>
              <a:ext uri="{FF2B5EF4-FFF2-40B4-BE49-F238E27FC236}">
                <a16:creationId xmlns:a16="http://schemas.microsoft.com/office/drawing/2014/main" id="{9DE6237D-E286-43A3-9CE2-BB10BCFA6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en-US"/>
              <a:t>Зміст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1412E35B-BAAD-464D-882A-1676393EF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8458200" cy="3505200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</a:rPr>
              <a:t>Визначення ЗПР (затримки психічного розвитку)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</a:rPr>
              <a:t>Особливості психічних процесів дітей із ЗПР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</a:rPr>
              <a:t>Особливості роботи з дітьми із ЗПР</a:t>
            </a:r>
          </a:p>
        </p:txBody>
      </p:sp>
    </p:spTree>
  </p:cSld>
  <p:clrMapOvr>
    <a:masterClrMapping/>
  </p:clrMapOvr>
  <p:transition spd="slow"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>
            <a:extLst>
              <a:ext uri="{FF2B5EF4-FFF2-40B4-BE49-F238E27FC236}">
                <a16:creationId xmlns:a16="http://schemas.microsoft.com/office/drawing/2014/main" id="{80E6CD39-E288-47F6-A031-BE180F5C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en-US"/>
              <a:t>Визначення ЗПР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492D656E-34C0-4F89-9A41-0823C0DC3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0" y="1143000"/>
            <a:ext cx="4267200" cy="4525963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/>
              <a:t>Затримка психічного розвитку характеризується нерівномірним формуванням процесів пізнавальної діяльності, обумовлене недорозвиненням мовлення і мислення, а також присутністю розладів в емоційно-вольовій сфері.</a:t>
            </a:r>
          </a:p>
        </p:txBody>
      </p:sp>
      <p:pic>
        <p:nvPicPr>
          <p:cNvPr id="1026" name="Picture 2" descr="C:\Users\1\Desktop\выступление\0007-002-Prodolgovatyj-mozg.png">
            <a:extLst>
              <a:ext uri="{FF2B5EF4-FFF2-40B4-BE49-F238E27FC236}">
                <a16:creationId xmlns:a16="http://schemas.microsoft.com/office/drawing/2014/main" id="{CBEE2C58-7D73-4839-BF9B-BC108315C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76400"/>
            <a:ext cx="4868863" cy="4105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BA7926-42CD-4CEC-AF7F-0913187E3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600" dirty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</a:rPr>
              <a:t>Особливості психічних процесів дітей із ЗПР</a:t>
            </a:r>
            <a:endParaRPr lang="ru-RU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1C55FA40-A084-4ECE-8FF4-DEA67BF00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20574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/>
              <a:t>При затримці психічного розвитку найбільш недосконалим є недостатність "передумов" мислення (К. </a:t>
            </a:r>
            <a:r>
              <a:rPr lang="uk-UA" dirty="0" err="1"/>
              <a:t>Ясперс</a:t>
            </a:r>
            <a:r>
              <a:rPr lang="uk-UA" dirty="0"/>
              <a:t>): пам'яті, уваги, просторового </a:t>
            </a:r>
            <a:r>
              <a:rPr lang="uk-UA" dirty="0" err="1"/>
              <a:t>гнозису</a:t>
            </a:r>
            <a:r>
              <a:rPr lang="uk-UA" dirty="0"/>
              <a:t>, інших вищих кіркових функцій, темпу, перемикання психічних процесів.</a:t>
            </a:r>
          </a:p>
        </p:txBody>
      </p:sp>
      <p:grpSp>
        <p:nvGrpSpPr>
          <p:cNvPr id="5124" name="Группа 13">
            <a:extLst>
              <a:ext uri="{FF2B5EF4-FFF2-40B4-BE49-F238E27FC236}">
                <a16:creationId xmlns:a16="http://schemas.microsoft.com/office/drawing/2014/main" id="{ACED88A4-73C8-45C7-A2EB-B26B22BB27AE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3657600"/>
            <a:ext cx="5867400" cy="2971800"/>
            <a:chOff x="2514600" y="1676400"/>
            <a:chExt cx="5867400" cy="2971800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D9225C07-9E7F-4514-893A-E2258A90B417}"/>
                </a:ext>
              </a:extLst>
            </p:cNvPr>
            <p:cNvSpPr/>
            <p:nvPr/>
          </p:nvSpPr>
          <p:spPr>
            <a:xfrm>
              <a:off x="2514600" y="1676400"/>
              <a:ext cx="1981200" cy="9906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uk-UA" altLang="en-US" sz="2000" b="1">
                  <a:solidFill>
                    <a:schemeClr val="tx2"/>
                  </a:solidFill>
                  <a:latin typeface="Consolas" panose="020B0609020204030204" pitchFamily="49" charset="0"/>
                </a:rPr>
                <a:t>Увага</a:t>
              </a:r>
              <a:endParaRPr lang="ru-RU" altLang="en-US" sz="2000" b="1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72768D2E-65D0-469D-8937-DB3DC72EDADE}"/>
                </a:ext>
              </a:extLst>
            </p:cNvPr>
            <p:cNvSpPr/>
            <p:nvPr/>
          </p:nvSpPr>
          <p:spPr>
            <a:xfrm>
              <a:off x="6400800" y="1676400"/>
              <a:ext cx="1981200" cy="9906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uk-UA" altLang="en-US" sz="2000" b="1">
                  <a:solidFill>
                    <a:schemeClr val="tx2"/>
                  </a:solidFill>
                  <a:latin typeface="Consolas" panose="020B0609020204030204" pitchFamily="49" charset="0"/>
                </a:rPr>
                <a:t>Почуття</a:t>
              </a:r>
              <a:endParaRPr lang="ru-RU" altLang="en-US" sz="2000" b="1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E1DACD68-E94F-49D7-A058-F3A06E43299B}"/>
                </a:ext>
              </a:extLst>
            </p:cNvPr>
            <p:cNvSpPr/>
            <p:nvPr/>
          </p:nvSpPr>
          <p:spPr>
            <a:xfrm>
              <a:off x="6400800" y="3657600"/>
              <a:ext cx="1981200" cy="9906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uk-UA" altLang="en-US" sz="2000" b="1">
                  <a:solidFill>
                    <a:schemeClr val="tx2"/>
                  </a:solidFill>
                  <a:latin typeface="Consolas" panose="020B0609020204030204" pitchFamily="49" charset="0"/>
                </a:rPr>
                <a:t>Емоції</a:t>
              </a:r>
              <a:endParaRPr lang="ru-RU" altLang="en-US" sz="2000" b="1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4A7CB626-1C94-4121-9EFA-365D071F2454}"/>
                </a:ext>
              </a:extLst>
            </p:cNvPr>
            <p:cNvSpPr/>
            <p:nvPr/>
          </p:nvSpPr>
          <p:spPr>
            <a:xfrm>
              <a:off x="2514600" y="3657600"/>
              <a:ext cx="1981200" cy="9906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uk-UA" altLang="en-US" sz="2000" b="1">
                  <a:solidFill>
                    <a:schemeClr val="tx2"/>
                  </a:solidFill>
                  <a:latin typeface="Consolas" panose="020B0609020204030204" pitchFamily="49" charset="0"/>
                </a:rPr>
                <a:t>Воля</a:t>
              </a:r>
              <a:endParaRPr lang="ru-RU" altLang="en-US" sz="2000" b="1">
                <a:solidFill>
                  <a:schemeClr val="tx2"/>
                </a:solidFill>
                <a:latin typeface="Consolas" panose="020B0609020204030204" pitchFamily="49" charset="0"/>
              </a:endParaRPr>
            </a:p>
          </p:txBody>
        </p:sp>
        <p:grpSp>
          <p:nvGrpSpPr>
            <p:cNvPr id="5129" name="Группа 8">
              <a:extLst>
                <a:ext uri="{FF2B5EF4-FFF2-40B4-BE49-F238E27FC236}">
                  <a16:creationId xmlns:a16="http://schemas.microsoft.com/office/drawing/2014/main" id="{C26794DC-9FB3-4E32-8AA2-D46028736E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3200" y="1905000"/>
              <a:ext cx="5486400" cy="2438400"/>
              <a:chOff x="914400" y="3886200"/>
              <a:chExt cx="5486400" cy="2438400"/>
            </a:xfrm>
          </p:grpSpPr>
          <p:sp>
            <p:nvSpPr>
              <p:cNvPr id="6" name="Скругленный прямоугольник 5">
                <a:extLst>
                  <a:ext uri="{FF2B5EF4-FFF2-40B4-BE49-F238E27FC236}">
                    <a16:creationId xmlns:a16="http://schemas.microsoft.com/office/drawing/2014/main" id="{C693B7F3-5EA7-45F1-B1EF-5F6FD1403546}"/>
                  </a:ext>
                </a:extLst>
              </p:cNvPr>
              <p:cNvSpPr/>
              <p:nvPr/>
            </p:nvSpPr>
            <p:spPr>
              <a:xfrm>
                <a:off x="914400" y="4648200"/>
                <a:ext cx="2057400" cy="990600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uk-UA" altLang="en-US" sz="2800" b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Пам</a:t>
                </a:r>
                <a:r>
                  <a:rPr lang="en-US" altLang="en-US" sz="2800" b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’</a:t>
                </a:r>
                <a:r>
                  <a:rPr lang="uk-UA" altLang="en-US" sz="2800" b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ять</a:t>
                </a:r>
                <a:endParaRPr lang="ru-RU" altLang="en-US" sz="2800" b="1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8" name="Скругленный прямоугольник 7">
                <a:extLst>
                  <a:ext uri="{FF2B5EF4-FFF2-40B4-BE49-F238E27FC236}">
                    <a16:creationId xmlns:a16="http://schemas.microsoft.com/office/drawing/2014/main" id="{E33C3D94-3996-4F69-9B0D-0FD91908AF77}"/>
                  </a:ext>
                </a:extLst>
              </p:cNvPr>
              <p:cNvSpPr/>
              <p:nvPr/>
            </p:nvSpPr>
            <p:spPr>
              <a:xfrm>
                <a:off x="4343400" y="4648200"/>
                <a:ext cx="2057400" cy="990600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uk-UA" altLang="en-US" sz="2800" b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Мовлення</a:t>
                </a:r>
                <a:endParaRPr lang="ru-RU" altLang="en-US" sz="2800" b="1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5" name="Скругленный прямоугольник 4">
                <a:extLst>
                  <a:ext uri="{FF2B5EF4-FFF2-40B4-BE49-F238E27FC236}">
                    <a16:creationId xmlns:a16="http://schemas.microsoft.com/office/drawing/2014/main" id="{C8D49BA2-10E5-41A2-845C-8A30EF9DB668}"/>
                  </a:ext>
                </a:extLst>
              </p:cNvPr>
              <p:cNvSpPr/>
              <p:nvPr/>
            </p:nvSpPr>
            <p:spPr>
              <a:xfrm>
                <a:off x="2590800" y="3886200"/>
                <a:ext cx="2057400" cy="990600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uk-UA" altLang="en-US" sz="2800" b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Мислення</a:t>
                </a:r>
                <a:endParaRPr lang="ru-RU" altLang="en-US" sz="2800" b="1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7" name="Скругленный прямоугольник 6">
                <a:extLst>
                  <a:ext uri="{FF2B5EF4-FFF2-40B4-BE49-F238E27FC236}">
                    <a16:creationId xmlns:a16="http://schemas.microsoft.com/office/drawing/2014/main" id="{659D4834-F376-44A6-B164-5ED489FBED7B}"/>
                  </a:ext>
                </a:extLst>
              </p:cNvPr>
              <p:cNvSpPr/>
              <p:nvPr/>
            </p:nvSpPr>
            <p:spPr>
              <a:xfrm>
                <a:off x="2590800" y="5334000"/>
                <a:ext cx="2057400" cy="990600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uk-UA" altLang="en-US" sz="2400" b="1">
                    <a:solidFill>
                      <a:schemeClr val="tx2"/>
                    </a:solidFill>
                    <a:latin typeface="Consolas" panose="020B0609020204030204" pitchFamily="49" charset="0"/>
                  </a:rPr>
                  <a:t>Сприймання</a:t>
                </a:r>
                <a:endParaRPr lang="ru-RU" altLang="en-US" sz="2400" b="1">
                  <a:solidFill>
                    <a:schemeClr val="tx2"/>
                  </a:solidFill>
                  <a:latin typeface="Consolas" panose="020B0609020204030204" pitchFamily="49" charset="0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96414C-6126-4043-A54A-8428069BF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marL="514350" indent="-514350" eaLnBrk="1" fontAlgn="auto" hangingPunct="1">
              <a:spcAft>
                <a:spcPts val="0"/>
              </a:spcAft>
              <a:defRPr/>
            </a:pPr>
            <a:r>
              <a:rPr lang="uk-UA" dirty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</a:rPr>
              <a:t>Особливості роботи з дітьми із ЗПР</a:t>
            </a:r>
          </a:p>
        </p:txBody>
      </p:sp>
      <p:sp>
        <p:nvSpPr>
          <p:cNvPr id="6147" name="Содержимое 2">
            <a:extLst>
              <a:ext uri="{FF2B5EF4-FFF2-40B4-BE49-F238E27FC236}">
                <a16:creationId xmlns:a16="http://schemas.microsoft.com/office/drawing/2014/main" id="{B39A91F5-22BC-4B0D-831A-B3BFB6CCE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1. </a:t>
            </a:r>
            <a:r>
              <a:rPr lang="uk-UA" altLang="en-US"/>
              <a:t>Комплектування груп з меншою кількістю дітей.</a:t>
            </a:r>
          </a:p>
        </p:txBody>
      </p:sp>
      <p:pic>
        <p:nvPicPr>
          <p:cNvPr id="18435" name="Picture 3" descr="C:\Users\1\Desktop\выступление\Healthy-happy-kids.jpg">
            <a:extLst>
              <a:ext uri="{FF2B5EF4-FFF2-40B4-BE49-F238E27FC236}">
                <a16:creationId xmlns:a16="http://schemas.microsoft.com/office/drawing/2014/main" id="{CEA7A8FF-706D-44F6-9A98-7C6DDA0A3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235200"/>
            <a:ext cx="3733800" cy="248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4" descr="C:\Users\1\Desktop\выступление\deti2-5.jpg">
            <a:extLst>
              <a:ext uri="{FF2B5EF4-FFF2-40B4-BE49-F238E27FC236}">
                <a16:creationId xmlns:a16="http://schemas.microsoft.com/office/drawing/2014/main" id="{19ECD34D-49DF-46A9-AA61-4C70B9145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429000"/>
            <a:ext cx="4060825" cy="2835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2">
            <a:extLst>
              <a:ext uri="{FF2B5EF4-FFF2-40B4-BE49-F238E27FC236}">
                <a16:creationId xmlns:a16="http://schemas.microsoft.com/office/drawing/2014/main" id="{F7859E9E-9FBE-4158-A880-84D9DD464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5410200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en-US"/>
              <a:t>2. Через підвищену стомлюваність, необхідна на заняттях часта зміна видів діяльності.</a:t>
            </a:r>
          </a:p>
        </p:txBody>
      </p:sp>
      <p:pic>
        <p:nvPicPr>
          <p:cNvPr id="17409" name="Picture 1" descr="C:\Users\1\Desktop\выступление\843686bb42c147e043eddef73acd25de.jpg">
            <a:extLst>
              <a:ext uri="{FF2B5EF4-FFF2-40B4-BE49-F238E27FC236}">
                <a16:creationId xmlns:a16="http://schemas.microsoft.com/office/drawing/2014/main" id="{F535B582-0D66-4350-AFFC-FCD726458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8728" r="6360"/>
          <a:stretch>
            <a:fillRect/>
          </a:stretch>
        </p:blipFill>
        <p:spPr bwMode="auto">
          <a:xfrm>
            <a:off x="152400" y="3124200"/>
            <a:ext cx="27432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410" name="Picture 2" descr="C:\Users\1\Desktop\выступление\gimnastika_dlia_palsev.jpg">
            <a:extLst>
              <a:ext uri="{FF2B5EF4-FFF2-40B4-BE49-F238E27FC236}">
                <a16:creationId xmlns:a16="http://schemas.microsoft.com/office/drawing/2014/main" id="{3BA34A0D-AE76-4960-AE50-72733429F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3124200"/>
            <a:ext cx="2575560" cy="321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411" name="Picture 3" descr="C:\Users\1\Desktop\выступление\veselaya_zaryadka-01.jpg">
            <a:extLst>
              <a:ext uri="{FF2B5EF4-FFF2-40B4-BE49-F238E27FC236}">
                <a16:creationId xmlns:a16="http://schemas.microsoft.com/office/drawing/2014/main" id="{39203258-75D0-466F-B73C-287D41A7A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3124200"/>
            <a:ext cx="2772815" cy="2710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A884CD0E-A77A-4B35-AB23-2D21B73D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4160838"/>
            <a:ext cx="7620000" cy="269716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/>
              <a:t>3. Через недостатню сформованості мотиваційної сторони психічної діяльності, необхідно не просто придумати сюрпризний момент, а й підібрати проблемну ситуацію, яка буде стимулювати і зацікавить дитину з ЗПР.</a:t>
            </a:r>
          </a:p>
        </p:txBody>
      </p:sp>
      <p:pic>
        <p:nvPicPr>
          <p:cNvPr id="16385" name="Picture 1" descr="C:\Users\1\Desktop\выступление\IMG_3699_результат.jpg">
            <a:extLst>
              <a:ext uri="{FF2B5EF4-FFF2-40B4-BE49-F238E27FC236}">
                <a16:creationId xmlns:a16="http://schemas.microsoft.com/office/drawing/2014/main" id="{3D1899DB-579E-46C7-974C-D20D2958C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52400"/>
            <a:ext cx="6048745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>
            <a:extLst>
              <a:ext uri="{FF2B5EF4-FFF2-40B4-BE49-F238E27FC236}">
                <a16:creationId xmlns:a16="http://schemas.microsoft.com/office/drawing/2014/main" id="{CAFF1313-3CCA-4FA8-BED5-F521A614C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altLang="en-US"/>
              <a:t>4. У зв'язку з відставанням всіх видів пам'яті і нестійкістю уваги, необхідно на кожному індивідуальному та підгруповому занятті проводити ігри на розвиток пам'яті та уваги.</a:t>
            </a:r>
          </a:p>
        </p:txBody>
      </p:sp>
      <p:grpSp>
        <p:nvGrpSpPr>
          <p:cNvPr id="9219" name="Группа 6">
            <a:extLst>
              <a:ext uri="{FF2B5EF4-FFF2-40B4-BE49-F238E27FC236}">
                <a16:creationId xmlns:a16="http://schemas.microsoft.com/office/drawing/2014/main" id="{DCBDFE46-C3F5-4E52-AEF6-2C83F072DF4D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4038600"/>
            <a:ext cx="3124200" cy="2690813"/>
            <a:chOff x="762000" y="4038599"/>
            <a:chExt cx="3124200" cy="2690283"/>
          </a:xfrm>
        </p:grpSpPr>
        <p:pic>
          <p:nvPicPr>
            <p:cNvPr id="15362" name="Picture 2" descr="C:\Users\1\Desktop\выступление\remembertheplace-200x200.jpg">
              <a:extLst>
                <a:ext uri="{FF2B5EF4-FFF2-40B4-BE49-F238E27FC236}">
                  <a16:creationId xmlns:a16="http://schemas.microsoft.com/office/drawing/2014/main" id="{656CD61C-D19A-4C95-A1AE-9F491BEBC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b="13889"/>
            <a:stretch>
              <a:fillRect/>
            </a:stretch>
          </p:blipFill>
          <p:spPr bwMode="auto">
            <a:xfrm>
              <a:off x="762000" y="4038599"/>
              <a:ext cx="3124200" cy="269028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Скругленный прямоугольник 4">
              <a:extLst>
                <a:ext uri="{FF2B5EF4-FFF2-40B4-BE49-F238E27FC236}">
                  <a16:creationId xmlns:a16="http://schemas.microsoft.com/office/drawing/2014/main" id="{6E7A7E6D-D615-4E30-BFB2-905A3C019238}"/>
                </a:ext>
              </a:extLst>
            </p:cNvPr>
            <p:cNvSpPr/>
            <p:nvPr/>
          </p:nvSpPr>
          <p:spPr>
            <a:xfrm>
              <a:off x="990600" y="4114784"/>
              <a:ext cx="2667000" cy="45711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1400" b="1" dirty="0" err="1"/>
                <a:t>запам</a:t>
              </a:r>
              <a:r>
                <a:rPr lang="en-US" sz="1400" b="1" dirty="0"/>
                <a:t>’</a:t>
              </a:r>
              <a:r>
                <a:rPr lang="uk-UA" sz="1400" b="1" dirty="0" err="1"/>
                <a:t>ятай</a:t>
              </a:r>
              <a:r>
                <a:rPr lang="uk-UA" sz="1400" b="1" dirty="0"/>
                <a:t> розташування малюнків</a:t>
              </a:r>
              <a:endParaRPr lang="ru-RU" sz="1400" b="1" dirty="0"/>
            </a:p>
          </p:txBody>
        </p:sp>
      </p:grpSp>
      <p:grpSp>
        <p:nvGrpSpPr>
          <p:cNvPr id="9220" name="Группа 7">
            <a:extLst>
              <a:ext uri="{FF2B5EF4-FFF2-40B4-BE49-F238E27FC236}">
                <a16:creationId xmlns:a16="http://schemas.microsoft.com/office/drawing/2014/main" id="{A2CD19ED-727A-4E2A-A6AF-D5980440FAC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3962400"/>
            <a:ext cx="2743200" cy="2819400"/>
            <a:chOff x="4572000" y="3962400"/>
            <a:chExt cx="2743200" cy="2819400"/>
          </a:xfrm>
        </p:grpSpPr>
        <p:pic>
          <p:nvPicPr>
            <p:cNvPr id="15361" name="Picture 1" descr="C:\Users\1\Desktop\выступление\onthebeach.jpg">
              <a:extLst>
                <a:ext uri="{FF2B5EF4-FFF2-40B4-BE49-F238E27FC236}">
                  <a16:creationId xmlns:a16="http://schemas.microsoft.com/office/drawing/2014/main" id="{B8562575-82A6-435F-9CD6-E10D8752B3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038600"/>
              <a:ext cx="2743200" cy="2743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9ED0D3BD-2547-4D26-9A76-971E101BE841}"/>
                </a:ext>
              </a:extLst>
            </p:cNvPr>
            <p:cNvSpPr/>
            <p:nvPr/>
          </p:nvSpPr>
          <p:spPr>
            <a:xfrm>
              <a:off x="4572000" y="3962400"/>
              <a:ext cx="2667000" cy="4572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1400" b="1" dirty="0"/>
                <a:t>знайди 10 відмінностей</a:t>
              </a:r>
              <a:endParaRPr lang="ru-RU" sz="1400" b="1" dirty="0"/>
            </a:p>
          </p:txBody>
        </p:sp>
      </p:grpSp>
    </p:spTree>
  </p:cSld>
  <p:clrMapOvr>
    <a:masterClrMapping/>
  </p:clrMapOvr>
  <p:transition spd="slow">
    <p:wheel spokes="2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>
            <a:extLst>
              <a:ext uri="{FF2B5EF4-FFF2-40B4-BE49-F238E27FC236}">
                <a16:creationId xmlns:a16="http://schemas.microsoft.com/office/drawing/2014/main" id="{9FFED659-525E-4E3C-9AE2-AB45DB70B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810000"/>
            <a:ext cx="6553200" cy="3048000"/>
          </a:xfrm>
        </p:spPr>
        <p:txBody>
          <a:bodyPr/>
          <a:lstStyle/>
          <a:p>
            <a:pPr eaLnBrk="1" hangingPunct="1"/>
            <a:r>
              <a:rPr lang="ru-RU" altLang="en-US"/>
              <a:t>5. </a:t>
            </a:r>
            <a:r>
              <a:rPr lang="uk-UA" altLang="en-US"/>
              <a:t>Через обмеженість смислової сторони мовленнєвої діяльності, необхідно уникати довгих речень і незрозумілих складних слів.</a:t>
            </a:r>
          </a:p>
        </p:txBody>
      </p:sp>
      <p:grpSp>
        <p:nvGrpSpPr>
          <p:cNvPr id="10243" name="Группа 4">
            <a:extLst>
              <a:ext uri="{FF2B5EF4-FFF2-40B4-BE49-F238E27FC236}">
                <a16:creationId xmlns:a16="http://schemas.microsoft.com/office/drawing/2014/main" id="{3DBC2A79-DFE3-44E4-84F4-D942315D5B5C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152400"/>
            <a:ext cx="4724400" cy="3543300"/>
            <a:chOff x="2209800" y="152400"/>
            <a:chExt cx="4724400" cy="3543300"/>
          </a:xfrm>
        </p:grpSpPr>
        <p:pic>
          <p:nvPicPr>
            <p:cNvPr id="14337" name="Picture 1" descr="C:\Users\1\Desktop\выступление\slide_9.jpg">
              <a:extLst>
                <a:ext uri="{FF2B5EF4-FFF2-40B4-BE49-F238E27FC236}">
                  <a16:creationId xmlns:a16="http://schemas.microsoft.com/office/drawing/2014/main" id="{BA69A2F7-4946-4F93-85A5-16B59192F8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9800" y="152400"/>
              <a:ext cx="4724400" cy="35433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4" name="Скругленный прямоугольник 3">
              <a:extLst>
                <a:ext uri="{FF2B5EF4-FFF2-40B4-BE49-F238E27FC236}">
                  <a16:creationId xmlns:a16="http://schemas.microsoft.com/office/drawing/2014/main" id="{61043A38-2EC8-452F-8899-7E3E42C62974}"/>
                </a:ext>
              </a:extLst>
            </p:cNvPr>
            <p:cNvSpPr/>
            <p:nvPr/>
          </p:nvSpPr>
          <p:spPr>
            <a:xfrm>
              <a:off x="2514600" y="304800"/>
              <a:ext cx="4191000" cy="11430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2400" b="1" dirty="0"/>
                <a:t>Довгі речення розділяйте на смислові відрізки та короткі речення.</a:t>
              </a:r>
              <a:endParaRPr lang="ru-RU" sz="2400" b="1" dirty="0"/>
            </a:p>
          </p:txBody>
        </p:sp>
      </p:grpSp>
    </p:spTree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>
            <a:extLst>
              <a:ext uri="{FF2B5EF4-FFF2-40B4-BE49-F238E27FC236}">
                <a16:creationId xmlns:a16="http://schemas.microsoft.com/office/drawing/2014/main" id="{3D0013D8-1B31-4DC5-B732-EBA7A2E6A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124200"/>
          </a:xfrm>
        </p:spPr>
        <p:txBody>
          <a:bodyPr/>
          <a:lstStyle/>
          <a:p>
            <a:pPr eaLnBrk="1" hangingPunct="1"/>
            <a:r>
              <a:rPr lang="uk-UA" altLang="en-US"/>
              <a:t>6. Через труднощі переходу від наочних форм мислення до словесно-логічних, необхідно нову інформацію супроводжувати картинками, а на закріпленні матеріалу, використовувати тільки слова, вже знайомі дітям.</a:t>
            </a:r>
          </a:p>
        </p:txBody>
      </p:sp>
      <p:pic>
        <p:nvPicPr>
          <p:cNvPr id="11267" name="Picture 1" descr="C:\Users\1\Desktop\выступление\0009-010-Korova.jpg">
            <a:extLst>
              <a:ext uri="{FF2B5EF4-FFF2-40B4-BE49-F238E27FC236}">
                <a16:creationId xmlns:a16="http://schemas.microsoft.com/office/drawing/2014/main" id="{7269FD4B-BAE9-465B-B1B0-619517ED7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43400"/>
            <a:ext cx="3181350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0B154F6C-D023-4FC5-AC78-DAB8F342BF43}"/>
              </a:ext>
            </a:extLst>
          </p:cNvPr>
          <p:cNvSpPr/>
          <p:nvPr/>
        </p:nvSpPr>
        <p:spPr>
          <a:xfrm>
            <a:off x="4267200" y="5105400"/>
            <a:ext cx="1066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19ACA1-A84E-4378-922E-0BBEF5DC5C23}"/>
              </a:ext>
            </a:extLst>
          </p:cNvPr>
          <p:cNvSpPr/>
          <p:nvPr/>
        </p:nvSpPr>
        <p:spPr>
          <a:xfrm>
            <a:off x="762000" y="6324600"/>
            <a:ext cx="3124200" cy="381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КОРОВА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D89DD8F-EF15-4E6E-BA75-608D2A4B524E}"/>
              </a:ext>
            </a:extLst>
          </p:cNvPr>
          <p:cNvSpPr/>
          <p:nvPr/>
        </p:nvSpPr>
        <p:spPr>
          <a:xfrm>
            <a:off x="5486400" y="4953000"/>
            <a:ext cx="2286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КОРОВА</a:t>
            </a:r>
          </a:p>
        </p:txBody>
      </p:sp>
    </p:spTree>
  </p:cSld>
  <p:clrMapOvr>
    <a:masterClrMapping/>
  </p:clrMapOvr>
  <p:transition spd="slow">
    <p:pull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A8BF7D48-DC40-47E5-BBDF-7A49760C3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856038"/>
            <a:ext cx="6248400" cy="3001962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7.</a:t>
            </a:r>
            <a:r>
              <a:rPr lang="uk-UA" dirty="0"/>
              <a:t> Не варто лаяти і карати дітей з ЗПР, в період, коли вони виявляють агресію, упертість, тривожність. Необхідно заспокоїти дитину і зрозуміти причину такої поведінки, можливо вона просто втомилася і пора змінити її діяльність.</a:t>
            </a:r>
          </a:p>
        </p:txBody>
      </p:sp>
      <p:pic>
        <p:nvPicPr>
          <p:cNvPr id="12291" name="Picture 1" descr="C:\Users\1\Desktop\выступление\1337846141_1333260240_3.jpg">
            <a:extLst>
              <a:ext uri="{FF2B5EF4-FFF2-40B4-BE49-F238E27FC236}">
                <a16:creationId xmlns:a16="http://schemas.microsoft.com/office/drawing/2014/main" id="{F254EE05-A02D-4CE4-8A76-FB628107A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4457700" cy="334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 descr="C:\Users\1\Desktop\выступление\Fotolia_37081815_XS.jpg">
            <a:extLst>
              <a:ext uri="{FF2B5EF4-FFF2-40B4-BE49-F238E27FC236}">
                <a16:creationId xmlns:a16="http://schemas.microsoft.com/office/drawing/2014/main" id="{1D031A06-4135-4CD6-B5F3-95F86E8DF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8" y="304800"/>
            <a:ext cx="4424362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>
            <a:extLst>
              <a:ext uri="{FF2B5EF4-FFF2-40B4-BE49-F238E27FC236}">
                <a16:creationId xmlns:a16="http://schemas.microsoft.com/office/drawing/2014/main" id="{EDB2C239-1F8C-46D2-8A89-2EA649029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4465638"/>
            <a:ext cx="8229600" cy="2392362"/>
          </a:xfrm>
        </p:spPr>
        <p:txBody>
          <a:bodyPr/>
          <a:lstStyle/>
          <a:p>
            <a:pPr eaLnBrk="1" hangingPunct="1"/>
            <a:r>
              <a:rPr lang="uk-UA" altLang="en-US"/>
              <a:t>8. Діти з ЗПР зазнають труднощів в адаптації до нових умов, тому необхідно забезпечити для дітей умови доброзичливості і психологічної безпеки.</a:t>
            </a:r>
          </a:p>
        </p:txBody>
      </p:sp>
      <p:pic>
        <p:nvPicPr>
          <p:cNvPr id="11265" name="Picture 1" descr="C:\Users\1\Desktop\выступление\ред.jpg">
            <a:extLst>
              <a:ext uri="{FF2B5EF4-FFF2-40B4-BE49-F238E27FC236}">
                <a16:creationId xmlns:a16="http://schemas.microsoft.com/office/drawing/2014/main" id="{E2F6B4B5-26E1-4DC6-A180-7C44877CF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4419600" cy="3314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6" name="Picture 2" descr="C:\Users\1\Desktop\выступление\32.jpg">
            <a:extLst>
              <a:ext uri="{FF2B5EF4-FFF2-40B4-BE49-F238E27FC236}">
                <a16:creationId xmlns:a16="http://schemas.microsoft.com/office/drawing/2014/main" id="{9D49353C-70E0-4782-80F6-F220E61EF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438400"/>
            <a:ext cx="3096421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 descr="C:\Users\1\Desktop\выступление\detskii-sad-02(1).jpg">
            <a:extLst>
              <a:ext uri="{FF2B5EF4-FFF2-40B4-BE49-F238E27FC236}">
                <a16:creationId xmlns:a16="http://schemas.microsoft.com/office/drawing/2014/main" id="{8C867EFE-9C66-4603-9C5B-A036C570C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0"/>
            <a:ext cx="3651896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id="{225CC273-8E89-411D-8280-EEBB2F082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ВИСНОВКИ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0A080BCC-3CD5-46DE-9764-D325EE708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43000"/>
            <a:ext cx="8991600" cy="5562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uk-UA" altLang="en-US" sz="2200">
                <a:solidFill>
                  <a:srgbClr val="17375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Корекційна робота з дітьми з ЗПР повинна активізувати психічні процеси, покращувати процеси сприйняття, розвивати словесно-логічні операції, формувати довільну психічну активність. План корекційно-розвивальних заходів повинен бути спрямований на формування інтелектуально-емоційних операцій.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en-US" sz="2200">
                <a:solidFill>
                  <a:srgbClr val="17375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Формування загальної здібності до навчання дітей з ЗПР в умовах дошкільного закладу відбувається в процесі всіх видів діяльності.</a:t>
            </a:r>
          </a:p>
          <a:p>
            <a:pPr eaLnBrk="1" hangingPunct="1">
              <a:lnSpc>
                <a:spcPct val="80000"/>
              </a:lnSpc>
            </a:pPr>
            <a:r>
              <a:rPr lang="uk-UA" altLang="en-US" sz="2200">
                <a:solidFill>
                  <a:srgbClr val="17375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 процесі корекційно-педагогічної роботи з дітьми з ЗПР в більшості випадків легше коригувати недоліки в знаннях в формі загальних уявлень і елементів інтелектуальних умінь і набагато важче в сфері саморегуляції: їх важче вчити програмувати діяльність, важче вдається формувати перенесення засвоєних умінь і навичок в нові умови. </a:t>
            </a:r>
          </a:p>
          <a:p>
            <a:pPr eaLnBrk="1" hangingPunct="1">
              <a:lnSpc>
                <a:spcPct val="80000"/>
              </a:lnSpc>
            </a:pPr>
            <a:endParaRPr lang="ru-RU" altLang="en-US" sz="2200">
              <a:solidFill>
                <a:srgbClr val="FF00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>
            <a:extLst>
              <a:ext uri="{FF2B5EF4-FFF2-40B4-BE49-F238E27FC236}">
                <a16:creationId xmlns:a16="http://schemas.microsoft.com/office/drawing/2014/main" id="{E20486B7-F249-4C5D-AC27-86C32EB1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en-US"/>
              <a:t>Використані джерела</a:t>
            </a:r>
            <a:endParaRPr lang="ru-RU" altLang="en-US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4F0A69B0-D854-42B1-B206-E9AAE341F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>
                <a:latin typeface="Batang" pitchFamily="18" charset="-127"/>
                <a:ea typeface="Batang" pitchFamily="18" charset="-127"/>
              </a:rPr>
              <a:t>«Віконечко». Програма розвитку, навчання та виховання дітей дошкільного віку із затримкою психічного розвитку / за ред. проф. Т.В. Сак. –  2012. –  238 с.</a:t>
            </a:r>
            <a:endParaRPr lang="ru-RU" dirty="0">
              <a:latin typeface="Batang" pitchFamily="18" charset="-127"/>
              <a:ea typeface="Batang" pitchFamily="18" charset="-127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>
                <a:latin typeface="Batang" pitchFamily="18" charset="-127"/>
                <a:ea typeface="Batang" pitchFamily="18" charset="-127"/>
              </a:rPr>
              <a:t>Диагностика и коррекция задержки психического развития детей старшего дошкольного возраста: Учебно-методическое пособие / Г. В. Фадина. — Балашов: «Николаев», 2004. — 68 с.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uk-UA" dirty="0">
                <a:latin typeface="Batang" pitchFamily="18" charset="-127"/>
                <a:ea typeface="Batang" pitchFamily="18" charset="-127"/>
              </a:rPr>
              <a:t>Малюнки взяті з </a:t>
            </a:r>
            <a:r>
              <a:rPr lang="uk-UA" dirty="0" err="1">
                <a:latin typeface="Batang" pitchFamily="18" charset="-127"/>
                <a:ea typeface="Batang" pitchFamily="18" charset="-127"/>
              </a:rPr>
              <a:t>інтернета</a:t>
            </a:r>
            <a:r>
              <a:rPr lang="uk-UA" dirty="0">
                <a:latin typeface="Batang" pitchFamily="18" charset="-127"/>
                <a:ea typeface="Batang" pitchFamily="18" charset="-127"/>
              </a:rPr>
              <a:t>.</a:t>
            </a:r>
            <a:endParaRPr lang="ru-RU" dirty="0">
              <a:latin typeface="Batang" pitchFamily="18" charset="-127"/>
              <a:ea typeface="Batang" pitchFamily="18" charset="-127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ru-RU" dirty="0"/>
          </a:p>
        </p:txBody>
      </p:sp>
    </p:spTree>
  </p:cSld>
  <p:clrMapOvr>
    <a:masterClrMapping/>
  </p:clrMapOvr>
  <p:transition spd="slow">
    <p:pull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63D372FA-6C7F-4587-903B-D2DAEADF6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en-US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D5136663-12FE-431E-8F0B-AC1BC2852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09800"/>
            <a:ext cx="7391400" cy="39163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960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Дякую за увагу=)</a:t>
            </a:r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461</Words>
  <Application>Microsoft Office PowerPoint</Application>
  <PresentationFormat>Экран (4:3)</PresentationFormat>
  <Paragraphs>40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Особливості роботи з дітьми з затримкою психічного розвитку</vt:lpstr>
      <vt:lpstr>Зміст</vt:lpstr>
      <vt:lpstr>Визначення ЗПР</vt:lpstr>
      <vt:lpstr>Особливості психічних процесів дітей із ЗПР</vt:lpstr>
      <vt:lpstr>Особливості роботи з дітьми із ЗПР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</vt:lpstr>
      <vt:lpstr>Використані джерела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работы с детьми с ЗПР</dc:title>
  <dc:creator>1</dc:creator>
  <cp:lastModifiedBy>anastasiamalimon1@gmail.com</cp:lastModifiedBy>
  <cp:revision>72</cp:revision>
  <dcterms:created xsi:type="dcterms:W3CDTF">2014-12-03T18:23:29Z</dcterms:created>
  <dcterms:modified xsi:type="dcterms:W3CDTF">2021-10-26T17:20:20Z</dcterms:modified>
</cp:coreProperties>
</file>