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0080625" cy="7559675"/>
  <p:notesSz cx="7559675" cy="10691813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720000" y="300960"/>
            <a:ext cx="8855640" cy="5853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64104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56244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72000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64104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56244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720000" y="300960"/>
            <a:ext cx="8855640" cy="5853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720000" y="169920"/>
            <a:ext cx="8855640" cy="1524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64104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562440" y="216000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72000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364104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6562440" y="4450320"/>
            <a:ext cx="2781720" cy="2091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800" b="0" strike="noStrike" spc="-1">
              <a:solidFill>
                <a:srgbClr val="333333"/>
              </a:solidFill>
              <a:latin typeface="Noto Sans Regular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92000" y="4104000"/>
            <a:ext cx="8568000" cy="1440000"/>
          </a:xfrm>
          <a:prstGeom prst="rect">
            <a:avLst/>
          </a:prstGeom>
        </p:spPr>
        <p:txBody>
          <a:bodyPr lIns="0" tIns="0" rIns="0" bIns="0" anchor="ctr">
            <a:normAutofit fontScale="43000"/>
          </a:bodyPr>
          <a:lstStyle/>
          <a:p>
            <a:r>
              <a:rPr lang="ru-RU" sz="4800" b="1" strike="noStrike" spc="-1">
                <a:solidFill>
                  <a:srgbClr val="333333"/>
                </a:solidFill>
                <a:latin typeface="Noto Sans Regular"/>
              </a:rPr>
              <a:t>Для правки текста заглавия щёлкните мышью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92000" y="5904000"/>
            <a:ext cx="8568000" cy="982440"/>
          </a:xfrm>
          <a:prstGeom prst="rect">
            <a:avLst/>
          </a:prstGeom>
        </p:spPr>
        <p:txBody>
          <a:bodyPr lIns="0" tIns="0" rIns="0" bIns="0">
            <a:normAutofit fontScale="13000"/>
          </a:bodyPr>
          <a:lstStyle/>
          <a:p>
            <a:pPr marL="432000" indent="-324000">
              <a:spcAft>
                <a:spcPts val="1879"/>
              </a:spcAft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49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Второй уровень структуры</a:t>
            </a:r>
          </a:p>
          <a:p>
            <a:pPr marL="1296000" lvl="2" indent="-288000">
              <a:spcAft>
                <a:spcPts val="112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Третий уровень структуры</a:t>
            </a:r>
          </a:p>
          <a:p>
            <a:pPr marL="1728000" lvl="3" indent="-216000">
              <a:spcAft>
                <a:spcPts val="743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Четвёртый уровень структуры</a:t>
            </a:r>
          </a:p>
          <a:p>
            <a:pPr marL="2160000" lvl="4" indent="-216000">
              <a:spcAft>
                <a:spcPts val="366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Пятый уровень структуры</a:t>
            </a:r>
          </a:p>
          <a:p>
            <a:pPr marL="2592000" lvl="5" indent="-216000">
              <a:spcAft>
                <a:spcPts val="366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Шестой уровень структуры</a:t>
            </a:r>
          </a:p>
          <a:p>
            <a:pPr marL="3024000" lvl="6" indent="-216000">
              <a:spcAft>
                <a:spcPts val="366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333333"/>
                </a:solidFill>
                <a:latin typeface="Noto Sans Bold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44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Noto Sans Regular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440"/>
            <a:ext cx="319500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ru-RU" sz="1400" b="0" strike="noStrike" spc="-1">
                <a:latin typeface="Noto Sans Regular"/>
              </a:rPr>
              <a:t>&lt;нижний колонтитул&gt;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44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57AA7A0F-D780-4313-A1DA-59EF7307C2D5}" type="slidenum">
              <a:rPr lang="ru-RU" sz="1400" b="0" strike="noStrike" spc="-1">
                <a:latin typeface="Noto Sans Regular"/>
              </a:rPr>
              <a:t>‹#›</a:t>
            </a:fld>
            <a:r>
              <a:rPr lang="ru-RU" sz="1400" b="0" strike="noStrike" spc="-1">
                <a:latin typeface="Noto Sans Regular"/>
              </a:rPr>
              <a:t> / </a:t>
            </a:r>
            <a:fld id="{2E32C3E4-5B0B-42D3-9BB8-5D6842B6C6BB}" type="slidecount">
              <a:rPr lang="ru-RU" sz="1400" b="0" strike="noStrike" spc="-1">
                <a:latin typeface="Noto Sans Regular"/>
              </a:rPr>
              <a:t>23</a:t>
            </a:fld>
            <a:endParaRPr lang="ru-RU" sz="1400" b="0" strike="noStrike" spc="-1">
              <a:latin typeface="Noto Sans Regular"/>
            </a:endParaRPr>
          </a:p>
        </p:txBody>
      </p:sp>
      <p:sp>
        <p:nvSpPr>
          <p:cNvPr id="5" name="CustomShape 6"/>
          <p:cNvSpPr/>
          <p:nvPr/>
        </p:nvSpPr>
        <p:spPr>
          <a:xfrm>
            <a:off x="0" y="4320000"/>
            <a:ext cx="504000" cy="10800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720000" y="300960"/>
            <a:ext cx="885564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b="1" strike="noStrike" spc="-1">
                <a:solidFill>
                  <a:srgbClr val="333333"/>
                </a:solidFill>
                <a:latin typeface="Noto Sans Regular"/>
              </a:rPr>
              <a:t>Для правки текста заглавия щёлкните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Aft>
                <a:spcPts val="1414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134"/>
              </a:spcAft>
              <a:buClr>
                <a:srgbClr val="EF2929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Второй уровень структуры</a:t>
            </a:r>
          </a:p>
          <a:p>
            <a:pPr marL="1296000" lvl="2" indent="-288000">
              <a:spcAft>
                <a:spcPts val="845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Третий уровень структуры</a:t>
            </a:r>
          </a:p>
          <a:p>
            <a:pPr marL="1728000" lvl="3" indent="-216000">
              <a:spcAft>
                <a:spcPts val="567"/>
              </a:spcAft>
              <a:buClr>
                <a:srgbClr val="EF2929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Четвёртый уровень структуры</a:t>
            </a:r>
          </a:p>
          <a:p>
            <a:pPr marL="2160000" lvl="4" indent="-216000">
              <a:spcAft>
                <a:spcPts val="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Пятый уровень структуры</a:t>
            </a:r>
          </a:p>
          <a:p>
            <a:pPr marL="2592000" lvl="5" indent="-216000">
              <a:spcAft>
                <a:spcPts val="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Шестой уровень структуры</a:t>
            </a:r>
          </a:p>
          <a:p>
            <a:pPr marL="3024000" lvl="6" indent="-216000">
              <a:spcAft>
                <a:spcPts val="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333333"/>
                </a:solidFill>
                <a:latin typeface="Noto Sans Regular"/>
              </a:rPr>
              <a:t>Седьмой уровень структуры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Noto Sans Regular"/>
              </a:rPr>
              <a:t>&lt;дата/время&gt;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ru-RU" sz="1400" b="0" strike="noStrike" spc="-1">
                <a:latin typeface="Noto Sans Regular"/>
              </a:rPr>
              <a:t>&lt;нижний колонтитул&gt;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F0F9812D-2885-430B-A80C-3882014730AB}" type="slidenum">
              <a:rPr lang="ru-RU" sz="1400" b="0" strike="noStrike" spc="-1">
                <a:latin typeface="Noto Sans Regular"/>
              </a:rPr>
              <a:t>‹#›</a:t>
            </a:fld>
            <a:r>
              <a:rPr lang="ru-RU" sz="1400" b="0" strike="noStrike" spc="-1">
                <a:latin typeface="Noto Sans Regular"/>
              </a:rPr>
              <a:t> / </a:t>
            </a:r>
            <a:fld id="{B28D561C-1B6D-43BE-8327-0178AEB9E780}" type="slidecount">
              <a:rPr lang="ru-RU" sz="1400" b="0" strike="noStrike" spc="-1">
                <a:latin typeface="Noto Sans Regular"/>
              </a:rPr>
              <a:t>23</a:t>
            </a:fld>
            <a:endParaRPr lang="ru-RU" sz="1400" b="0" strike="noStrike" spc="-1">
              <a:latin typeface="Noto Sans Regular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0" y="288000"/>
            <a:ext cx="504000" cy="10800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792000" y="3993480"/>
            <a:ext cx="8568000" cy="1661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r>
              <a:rPr lang="ru-RU" sz="4800" b="1" strike="noStrike" spc="-1">
                <a:solidFill>
                  <a:srgbClr val="333333"/>
                </a:solidFill>
                <a:latin typeface="Noto Sans Regular"/>
              </a:rPr>
              <a:t>ІНКЛЮЗИВНА ОСВІТА В РОСІЙСЬКІЙ ФЕДЕРАЦІЇ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:p15="http://schemas.microsoft.com/office/powerpoint/2012/main" xmlns="">
      <p:transition spd="slow">
        <p:wheel spokes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648000" y="218880"/>
            <a:ext cx="9071640" cy="4046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600" b="1" strike="noStrike" spc="-1">
                <a:solidFill>
                  <a:srgbClr val="81D41A"/>
                </a:solidFill>
                <a:latin typeface="Times New Roman"/>
              </a:rPr>
              <a:t>Інклюзивна освіта розвивається на основі традиційної та спеціальної системи освіти, об'єднуючи їх методики, підходи і принципи для потреб осіб з ОВЗ і інвалідністю. Як показують статистичні дані, в даний час в вузах Російської Федерації навчаються близько 4% студентів з числа осіб з ОВЗ і інвалідністю</a:t>
            </a:r>
            <a:endParaRPr lang="ru-RU" sz="3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86" name="Рисунок 85"/>
          <p:cNvPicPr/>
          <p:nvPr/>
        </p:nvPicPr>
        <p:blipFill>
          <a:blip r:embed="rId2"/>
          <a:stretch/>
        </p:blipFill>
        <p:spPr>
          <a:xfrm>
            <a:off x="144000" y="4287240"/>
            <a:ext cx="4464000" cy="3200760"/>
          </a:xfrm>
          <a:prstGeom prst="rect">
            <a:avLst/>
          </a:prstGeom>
          <a:ln>
            <a:noFill/>
          </a:ln>
        </p:spPr>
      </p:pic>
      <p:pic>
        <p:nvPicPr>
          <p:cNvPr id="87" name="Рисунок 86"/>
          <p:cNvPicPr/>
          <p:nvPr/>
        </p:nvPicPr>
        <p:blipFill>
          <a:blip r:embed="rId3"/>
          <a:stretch/>
        </p:blipFill>
        <p:spPr>
          <a:xfrm>
            <a:off x="5256000" y="4325760"/>
            <a:ext cx="4752000" cy="3162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checke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648000" y="216000"/>
            <a:ext cx="9288000" cy="3129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800" b="1" strike="noStrike" spc="-1">
                <a:solidFill>
                  <a:srgbClr val="FF7B59"/>
                </a:solidFill>
                <a:latin typeface="Times New Roman"/>
              </a:rPr>
              <a:t>Це означає, що більшість молодих людей з психофізичними порушеннями охоплені вищою освітою, і для їх залучення необхідно змінювати освітнє середовище, створювати спеціальні умови. У Російській Федерації доступ до вищої освіти мають обмежене число інвалідів, в основному з сенсорними і руховими порушеннями.</a:t>
            </a:r>
            <a:endParaRPr lang="ru-RU" sz="28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89" name="Рисунок 88"/>
          <p:cNvPicPr/>
          <p:nvPr/>
        </p:nvPicPr>
        <p:blipFill>
          <a:blip r:embed="rId2"/>
          <a:stretch/>
        </p:blipFill>
        <p:spPr>
          <a:xfrm>
            <a:off x="2520" y="5310000"/>
            <a:ext cx="3669480" cy="225000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89"/>
          <p:cNvPicPr/>
          <p:nvPr/>
        </p:nvPicPr>
        <p:blipFill>
          <a:blip r:embed="rId3"/>
          <a:stretch/>
        </p:blipFill>
        <p:spPr>
          <a:xfrm>
            <a:off x="3672000" y="3312000"/>
            <a:ext cx="6381360" cy="424764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90"/>
          <p:cNvPicPr/>
          <p:nvPr/>
        </p:nvPicPr>
        <p:blipFill>
          <a:blip r:embed="rId4"/>
          <a:stretch/>
        </p:blipFill>
        <p:spPr>
          <a:xfrm>
            <a:off x="2520" y="3312000"/>
            <a:ext cx="3669480" cy="2030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648000" y="323640"/>
            <a:ext cx="9288000" cy="225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200" b="1" strike="noStrike" spc="-1">
                <a:solidFill>
                  <a:srgbClr val="8D1D75"/>
                </a:solidFill>
                <a:latin typeface="Times New Roman"/>
              </a:rPr>
              <a:t>На даний період здійснюється перехід від спеціальної освіти осіб з ОВЗ і інвалідністю до інтегрованого та інклюзивної освіти. Тому існують різні типи вузів за формою навчання студентів з особливими потребами. </a:t>
            </a:r>
            <a:endParaRPr lang="ru-RU" sz="32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93" name="Рисунок 92"/>
          <p:cNvPicPr/>
          <p:nvPr/>
        </p:nvPicPr>
        <p:blipFill>
          <a:blip r:embed="rId2"/>
          <a:stretch/>
        </p:blipFill>
        <p:spPr>
          <a:xfrm>
            <a:off x="360" y="2808000"/>
            <a:ext cx="10079640" cy="473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lu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576000" y="305640"/>
            <a:ext cx="6480000" cy="6750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4800" b="1" strike="noStrike" spc="-1">
                <a:solidFill>
                  <a:srgbClr val="2A6099"/>
                </a:solidFill>
                <a:latin typeface="Times New Roman"/>
              </a:rPr>
              <a:t>Для характеристики сучасного стану інклюзивної освіти необхідно розглянути технічні, методичні, викладацькі та психологічні чинники, що входять в систему вищої освіти в Російській Федерації.</a:t>
            </a:r>
            <a:endParaRPr lang="ru-RU" sz="48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95" name="Рисунок 94"/>
          <p:cNvPicPr/>
          <p:nvPr/>
        </p:nvPicPr>
        <p:blipFill>
          <a:blip r:embed="rId2"/>
          <a:stretch/>
        </p:blipFill>
        <p:spPr>
          <a:xfrm>
            <a:off x="6624000" y="1224000"/>
            <a:ext cx="3456000" cy="44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574200" y="158400"/>
            <a:ext cx="9432000" cy="393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800" b="1" strike="noStrike" spc="-1">
                <a:solidFill>
                  <a:srgbClr val="FF8000"/>
                </a:solidFill>
                <a:latin typeface="Times New Roman"/>
              </a:rPr>
              <a:t>Важливою умовою навчання інвалідів служить застосування електронного навчання і дистанційних технологій на всіх етапах вищої освіти. Дистанційне навчання дозволяє студентам з особливими освітніми потребами віддалено взаємодіяти з викладачами та освітніми ресурсами, брати участь в студентських онлайн-конференціях, різних конкурсах, працювати в електронній бібліотеці вузу, спілкуватися в чатах і форумах між собою, не залишаючи домашнього робочого місця. </a:t>
            </a:r>
            <a:endParaRPr lang="ru-RU" sz="28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97" name="Рисунок 96"/>
          <p:cNvPicPr/>
          <p:nvPr/>
        </p:nvPicPr>
        <p:blipFill>
          <a:blip r:embed="rId2"/>
          <a:stretch/>
        </p:blipFill>
        <p:spPr>
          <a:xfrm>
            <a:off x="0" y="4093560"/>
            <a:ext cx="10080000" cy="339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648000" y="288000"/>
            <a:ext cx="9144000" cy="455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600" b="1" strike="noStrike" spc="-1">
                <a:solidFill>
                  <a:srgbClr val="ACB20C"/>
                </a:solidFill>
                <a:latin typeface="Times New Roman"/>
              </a:rPr>
              <a:t>Перевагами є можливість отримати освіту за індивідуальним навчальним планом і вибудовувати власну освітню траєкторію. У деяких вузах, що впровадили дистанційне навчання, студент під час вступу отримує навчальний план обраного напряму підготовки і може здавати навчальні дисципліни в будь-який термін і в будь-якому порядку.</a:t>
            </a:r>
            <a:endParaRPr lang="ru-RU" sz="3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99" name="Рисунок 98"/>
          <p:cNvPicPr/>
          <p:nvPr/>
        </p:nvPicPr>
        <p:blipFill>
          <a:blip r:embed="rId2"/>
          <a:stretch/>
        </p:blipFill>
        <p:spPr>
          <a:xfrm>
            <a:off x="51480" y="4896000"/>
            <a:ext cx="10028520" cy="26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76000" y="129240"/>
            <a:ext cx="9432000" cy="4046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600" b="1" strike="noStrike" spc="-1">
                <a:solidFill>
                  <a:srgbClr val="F10D0C"/>
                </a:solidFill>
                <a:latin typeface="Times New Roman"/>
              </a:rPr>
              <a:t>Дистанційна освіта робить доступним отримання професійних навичок і знань. Воно знімає багато бар'єрів - подолання простору до вузу і фізичних бар'єрів в ньому, психічний і фізичний дискомфорт; часто це єдина можливість отримати обрану спеціальність, особливо для інвалідів з порушенням ОРА.</a:t>
            </a:r>
            <a:endParaRPr lang="ru-RU" sz="3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01" name="Рисунок 100"/>
          <p:cNvPicPr/>
          <p:nvPr/>
        </p:nvPicPr>
        <p:blipFill>
          <a:blip r:embed="rId2"/>
          <a:stretch/>
        </p:blipFill>
        <p:spPr>
          <a:xfrm>
            <a:off x="0" y="4320000"/>
            <a:ext cx="10080000" cy="331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76000" y="216000"/>
            <a:ext cx="9288000" cy="3374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4000" b="1" strike="noStrike" spc="-1">
                <a:solidFill>
                  <a:srgbClr val="D72EC4"/>
                </a:solidFill>
                <a:latin typeface="Times New Roman"/>
              </a:rPr>
              <a:t>До мінусів дистанційного навчання відноситься те, що воно перешкоджає встановленню контактів і постійного спілкування студентів з інвалідністю та їх однокурсників, порушується процес соціалізації.</a:t>
            </a:r>
            <a:endParaRPr lang="ru-RU" sz="40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03" name="Рисунок 102"/>
          <p:cNvPicPr/>
          <p:nvPr/>
        </p:nvPicPr>
        <p:blipFill>
          <a:blip r:embed="rId2"/>
          <a:srcRect l="33948"/>
          <a:stretch/>
        </p:blipFill>
        <p:spPr>
          <a:xfrm>
            <a:off x="3384000" y="3269160"/>
            <a:ext cx="5616000" cy="378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648000" y="281880"/>
            <a:ext cx="9216000" cy="316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200" b="1" strike="noStrike" spc="-1">
                <a:solidFill>
                  <a:srgbClr val="FFA6A6"/>
                </a:solidFill>
                <a:latin typeface="Times New Roman"/>
              </a:rPr>
              <a:t>Особи з ОВЗ змушені докладати зусилля для пересування по різним установам і для подолання шляху до них. Для усунення цих перешкод в 2010-2012 рр. була запущена програма «Доступне середовище», що сприяє зміні просторових і фізичних умов з урахуванням потреб цих осіб.</a:t>
            </a:r>
            <a:endParaRPr lang="ru-RU" sz="32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05" name="Рисунок 104"/>
          <p:cNvPicPr/>
          <p:nvPr/>
        </p:nvPicPr>
        <p:blipFill>
          <a:blip r:embed="rId2"/>
          <a:stretch/>
        </p:blipFill>
        <p:spPr>
          <a:xfrm>
            <a:off x="2520000" y="3528000"/>
            <a:ext cx="5130720" cy="386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576000" y="216000"/>
            <a:ext cx="4176000" cy="3657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600" b="1" strike="noStrike" spc="-1">
                <a:solidFill>
                  <a:srgbClr val="FFBF00"/>
                </a:solidFill>
                <a:latin typeface="Times New Roman"/>
              </a:rPr>
              <a:t> В даний час дія цієї Програми продовжено до 2020 р Практично у всіх навчальних закладах з'явилися пандуси та ліфти для студентів на інвалідних візках, які вказують написи дублюються на мові Брайля, створені необхідні гігієнічні умови.</a:t>
            </a:r>
            <a:endParaRPr lang="ru-RU" sz="2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4968000" y="144000"/>
            <a:ext cx="5112000" cy="717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800" b="1" strike="noStrike" spc="-1">
                <a:solidFill>
                  <a:srgbClr val="FF8000"/>
                </a:solidFill>
                <a:latin typeface="Times New Roman"/>
              </a:rPr>
              <a:t>Змінилася міське середовище - з'явилися з'їзди з тротуарів для інвалідних колясок, автобуси з низькою посадкою, під'їзди і підйоми в різні установи та організації обладнані пандусами та підйомниками. На сучасному етапі варто відзначити, що дія програми «Доступне середовище» вплинуло на забезпечення доступності та комфорту для осіб з ОВЗ і інвалідністю, сприяло залученню студентів з порушеннями фізичного розвитку в навчальні заклади і їх навчання нарівні з усіма.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108" name="Рисунок 107"/>
          <p:cNvPicPr/>
          <p:nvPr/>
        </p:nvPicPr>
        <p:blipFill>
          <a:blip r:embed="rId2"/>
          <a:stretch/>
        </p:blipFill>
        <p:spPr>
          <a:xfrm>
            <a:off x="432000" y="3999960"/>
            <a:ext cx="4176000" cy="3344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720000" y="290520"/>
            <a:ext cx="9216000" cy="4389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600" b="1" strike="noStrike" spc="-1">
                <a:solidFill>
                  <a:srgbClr val="780373"/>
                </a:solidFill>
                <a:latin typeface="Times New Roman"/>
              </a:rPr>
              <a:t>Важливим фактором навчання слабозорих студентів є випуск навчальних і методичних посібників зі збільшеним розміром шрифту і шрифтом Брайля. Також в вузах необхідно уявлення навчальних матеріалів на лекціях і семінарах у вигляді мультимедійних презентацій, що дозволяє конспектувати їх усім студентам, включаючи учнів з відхиленнями по слуху, для яких сприйняття вербальної інформації тільки на слух утруднено, і іноземних студентів. Орієнтованість вузів на випуск і розміщення підручників і посібників для осіб з особливими потребами - важливий фактор у створенні спільної освітнього середовища і доступності освіти.</a:t>
            </a:r>
            <a:endParaRPr lang="ru-RU" sz="2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10" name="Рисунок 109"/>
          <p:cNvPicPr/>
          <p:nvPr/>
        </p:nvPicPr>
        <p:blipFill>
          <a:blip r:embed="rId2"/>
          <a:stretch/>
        </p:blipFill>
        <p:spPr>
          <a:xfrm>
            <a:off x="45000" y="4801680"/>
            <a:ext cx="4923000" cy="2701080"/>
          </a:xfrm>
          <a:prstGeom prst="rect">
            <a:avLst/>
          </a:prstGeom>
          <a:ln>
            <a:noFill/>
          </a:ln>
        </p:spPr>
      </p:pic>
      <p:pic>
        <p:nvPicPr>
          <p:cNvPr id="111" name="Рисунок 110"/>
          <p:cNvPicPr/>
          <p:nvPr/>
        </p:nvPicPr>
        <p:blipFill>
          <a:blip r:embed="rId3"/>
          <a:stretch/>
        </p:blipFill>
        <p:spPr>
          <a:xfrm>
            <a:off x="5184000" y="4799520"/>
            <a:ext cx="4801320" cy="2688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Рисунок 111"/>
          <p:cNvPicPr/>
          <p:nvPr/>
        </p:nvPicPr>
        <p:blipFill>
          <a:blip r:embed="rId2"/>
          <a:stretch/>
        </p:blipFill>
        <p:spPr>
          <a:xfrm>
            <a:off x="144000" y="144000"/>
            <a:ext cx="9792000" cy="727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split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504000" y="59400"/>
            <a:ext cx="4896000" cy="7313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3200" b="1" strike="noStrike" spc="-1">
                <a:solidFill>
                  <a:srgbClr val="158466"/>
                </a:solidFill>
                <a:latin typeface="Times New Roman"/>
              </a:rPr>
              <a:t>Студентам з відхиленнями по слуху і зору може бути необхідно супровід сурдоперекладача і тіфлопереводчіка. Часто в професійних навчальних закладах учнів супроводжує один з батьків, опікун або інший член сім'ї, він є сполучною ланкою між викладачем і своєю дитиною, але сучасна освітня система прагне піти від цієї практики.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5544000" y="432000"/>
            <a:ext cx="4392000" cy="3747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600" b="1" strike="noStrike" spc="-1">
                <a:solidFill>
                  <a:srgbClr val="55308D"/>
                </a:solidFill>
                <a:latin typeface="Times New Roman"/>
              </a:rPr>
              <a:t>Це сприяє розвантаженню часу батьків учня з інвалідністю, знімає виникають незручності і можливі бар'єри в спілкуванні з однокласниками, сприяє отриманню кваліфікованої допомоги від фахівців але інклюзивної освіти.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115" name="Рисунок 114"/>
          <p:cNvPicPr/>
          <p:nvPr/>
        </p:nvPicPr>
        <p:blipFill>
          <a:blip r:embed="rId2"/>
          <a:stretch/>
        </p:blipFill>
        <p:spPr>
          <a:xfrm>
            <a:off x="5597280" y="4292280"/>
            <a:ext cx="4266720" cy="3195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648360" y="216000"/>
            <a:ext cx="9071640" cy="3541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800" b="1" strike="noStrike" spc="-1">
                <a:solidFill>
                  <a:srgbClr val="333333"/>
                </a:solidFill>
                <a:latin typeface="Times New Roman"/>
              </a:rPr>
              <a:t>Адаптація учнів з ОВЗ і інвалідністю до умов вузу може проводитися в різних формах: включення їх в культурні програми, екскурсії, створення клубів для спілкування студентів з інвалідністю, але ці заходи не набули поширення, частково в зв'язку з невеликим контингентом студентів-інвалідів, почасти через те, що учні даної групи не хочуть виділятися і воліють у міру можливості зберігати інформацію про свій стан здоров'я прихованої.</a:t>
            </a:r>
            <a:endParaRPr lang="ru-RU" sz="28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17" name="Рисунок 116"/>
          <p:cNvPicPr/>
          <p:nvPr/>
        </p:nvPicPr>
        <p:blipFill>
          <a:blip r:embed="rId2"/>
          <a:stretch/>
        </p:blipFill>
        <p:spPr>
          <a:xfrm>
            <a:off x="72000" y="3852720"/>
            <a:ext cx="10008000" cy="3623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720360" y="216000"/>
            <a:ext cx="8999640" cy="374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2800" b="1" strike="noStrike" spc="-1">
                <a:solidFill>
                  <a:srgbClr val="FF3838"/>
                </a:solidFill>
                <a:latin typeface="Times New Roman"/>
              </a:rPr>
              <a:t>При надходженні студент з інвалідністю повинен самостійно пристосуватися до нових умов, навчального навантаження, студентському колективу, викладачам, в вузах немає такої опіки і уваги до учнів, як в школах. Варто відзначити, що в даний час спеціальні умови для адаптації студентів з ОВЗ і інвалідністю в вузах не створені, в більшості випадків вони змушені самі долати бар'єри і пристосовуватися до освітньому середовищі</a:t>
            </a:r>
            <a:endParaRPr lang="ru-RU" sz="28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19" name="Рисунок 118"/>
          <p:cNvPicPr/>
          <p:nvPr/>
        </p:nvPicPr>
        <p:blipFill>
          <a:blip r:embed="rId2"/>
          <a:stretch/>
        </p:blipFill>
        <p:spPr>
          <a:xfrm>
            <a:off x="3597120" y="3540240"/>
            <a:ext cx="3530880" cy="3947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48360" y="67320"/>
            <a:ext cx="8855640" cy="3611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200" b="1" strike="noStrike" spc="-1">
                <a:solidFill>
                  <a:srgbClr val="E8A202"/>
                </a:solidFill>
                <a:latin typeface="Times New Roman"/>
              </a:rPr>
              <a:t> Також не отримала широкого розвитку просвітницька робота з учнями але питань спільного навчання і надання підтримки однокурсникам з особливими освітніми потребами; соціальна реклама інклюзивної освіти допомагає проілюструвати його основні принципи, але вона не має сильного впливу на суспільне сприйняття цієї соціальної групи.</a:t>
            </a:r>
            <a:endParaRPr lang="ru-RU" sz="3200" b="1" strike="noStrike" spc="-1">
              <a:solidFill>
                <a:srgbClr val="333333"/>
              </a:solidFill>
              <a:latin typeface="Noto Sans Regular"/>
            </a:endParaRPr>
          </a:p>
        </p:txBody>
      </p:sp>
      <p:pic>
        <p:nvPicPr>
          <p:cNvPr id="121" name="Рисунок 120"/>
          <p:cNvPicPr/>
          <p:nvPr/>
        </p:nvPicPr>
        <p:blipFill>
          <a:blip r:embed="rId2"/>
          <a:stretch/>
        </p:blipFill>
        <p:spPr>
          <a:xfrm>
            <a:off x="1197000" y="3888000"/>
            <a:ext cx="7947000" cy="361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792000" y="350640"/>
            <a:ext cx="8855640" cy="2529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3600" b="1" strike="noStrike" spc="-1">
                <a:solidFill>
                  <a:srgbClr val="224B12"/>
                </a:solidFill>
                <a:latin typeface="Times New Roman"/>
              </a:rPr>
              <a:t>Розглянувши умови реалізації інклюзивної освіти в системі вищої освіти Російської Федерації, можна зробити наступні висновки про його сучасний стан:</a:t>
            </a:r>
            <a:endParaRPr lang="ru-RU" sz="36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360000" y="2945160"/>
            <a:ext cx="6120000" cy="4470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400" b="1" strike="noStrike" spc="-1">
                <a:solidFill>
                  <a:srgbClr val="168253"/>
                </a:solidFill>
                <a:latin typeface="Times New Roman"/>
              </a:rPr>
              <a:t>1) при впровадженні інклюзивної освіти варто враховувати диференціацію освітніх середовищ і умов, різницю в напрямках підготовки, організаційних формах, джерелах фінансування вузів;</a:t>
            </a:r>
            <a:endParaRPr lang="ru-RU" sz="2400" b="0" strike="noStrike" spc="-1">
              <a:latin typeface="Arial"/>
            </a:endParaRPr>
          </a:p>
          <a:p>
            <a:r>
              <a:rPr lang="ru-RU" sz="2400" b="1" strike="noStrike" spc="-1">
                <a:solidFill>
                  <a:srgbClr val="168253"/>
                </a:solidFill>
                <a:latin typeface="Times New Roman"/>
              </a:rPr>
              <a:t>2) важливою умовою для отримання освіти особами з ОВЗ і інвалідністю є використання засобів електронного навчання і доступність дистанційної освіти в вузах, проте це може стати і перешкодою для спілкування та соціалізації інвалідів в студентському середовищі;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24" name="Рисунок 123"/>
          <p:cNvPicPr/>
          <p:nvPr/>
        </p:nvPicPr>
        <p:blipFill>
          <a:blip r:embed="rId2"/>
          <a:stretch/>
        </p:blipFill>
        <p:spPr>
          <a:xfrm>
            <a:off x="6264000" y="3816000"/>
            <a:ext cx="3773880" cy="244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708120" y="277920"/>
            <a:ext cx="9155880" cy="4604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3200" b="1" strike="noStrike" spc="-1">
                <a:solidFill>
                  <a:srgbClr val="D72EC4"/>
                </a:solidFill>
                <a:latin typeface="Times New Roman"/>
              </a:rPr>
              <a:t>3) студентам з особливими освітніми потребами необхідна адаптована навчальна програма та навчальний план, що включають індивідуальні терміни і обсяг освоєння навчальних дисциплін;</a:t>
            </a:r>
            <a:endParaRPr lang="ru-RU" sz="3200" b="0" strike="noStrike" spc="-1">
              <a:latin typeface="Arial"/>
            </a:endParaRPr>
          </a:p>
          <a:p>
            <a:r>
              <a:rPr lang="ru-RU" sz="3200" b="1" strike="noStrike" spc="-1">
                <a:solidFill>
                  <a:srgbClr val="D72EC4"/>
                </a:solidFill>
                <a:latin typeface="Times New Roman"/>
              </a:rPr>
              <a:t>4) в вузах необхідно проектування і перебудову будівель з урахуванням потреб студентів з різним порушеннями, в тому числі забезпечення пандусами, ліфтами, розширення дверних прорізів і т.д .;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26" name="Рисунок 125"/>
          <p:cNvPicPr/>
          <p:nvPr/>
        </p:nvPicPr>
        <p:blipFill>
          <a:blip r:embed="rId2"/>
          <a:stretch/>
        </p:blipFill>
        <p:spPr>
          <a:xfrm>
            <a:off x="0" y="4446360"/>
            <a:ext cx="10080000" cy="307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595440" y="216000"/>
            <a:ext cx="9268560" cy="4845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600" b="1" strike="noStrike" spc="-1">
                <a:solidFill>
                  <a:srgbClr val="0E9CA0"/>
                </a:solidFill>
                <a:latin typeface="Times New Roman"/>
              </a:rPr>
              <a:t>5) потрібне використання спеціальних технічних засобів організації навчального процесу (мультимедійних пристроїв, слухових апаратів, підручників, надрукованих шрифтом Брайля, і т.д.);</a:t>
            </a:r>
            <a:endParaRPr lang="ru-RU" sz="2600" b="0" strike="noStrike" spc="-1">
              <a:latin typeface="Arial"/>
            </a:endParaRPr>
          </a:p>
          <a:p>
            <a:r>
              <a:rPr lang="ru-RU" sz="2600" b="1" strike="noStrike" spc="-1">
                <a:solidFill>
                  <a:srgbClr val="0E9CA0"/>
                </a:solidFill>
                <a:latin typeface="Times New Roman"/>
              </a:rPr>
              <a:t>6) для забезпечення фінансами установ освіти необхідно залучення громадських та спонсорських організацій;</a:t>
            </a:r>
            <a:endParaRPr lang="ru-RU" sz="2600" b="0" strike="noStrike" spc="-1">
              <a:latin typeface="Arial"/>
            </a:endParaRPr>
          </a:p>
          <a:p>
            <a:r>
              <a:rPr lang="ru-RU" sz="2600" b="1" strike="noStrike" spc="-1">
                <a:solidFill>
                  <a:srgbClr val="0E9CA0"/>
                </a:solidFill>
                <a:latin typeface="Times New Roman"/>
              </a:rPr>
              <a:t>7) викладачі та співробітники повинні мати підготовку для спілкування зі студентами з ОВЗ і інвалідністю; бути готовими надати підтримку в освітньому процесі і підлаштовуватися йод особливі потреби своїх учнів; необхідне створення ресурсних центрів підтримки інклюзії із залученням минулого досвіду вітчизняної спеціальної та корекційної педагогіки;</a:t>
            </a:r>
            <a:endParaRPr lang="ru-RU" sz="2600" b="0" strike="noStrike" spc="-1">
              <a:latin typeface="Arial"/>
            </a:endParaRPr>
          </a:p>
        </p:txBody>
      </p:sp>
      <p:pic>
        <p:nvPicPr>
          <p:cNvPr id="128" name="Рисунок 127"/>
          <p:cNvPicPr/>
          <p:nvPr/>
        </p:nvPicPr>
        <p:blipFill>
          <a:blip r:embed="rId2"/>
          <a:stretch/>
        </p:blipFill>
        <p:spPr>
          <a:xfrm>
            <a:off x="34560" y="5061240"/>
            <a:ext cx="10045440" cy="2498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724320" y="150840"/>
            <a:ext cx="8923680" cy="4025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800" b="1" strike="noStrike" spc="-1">
                <a:solidFill>
                  <a:srgbClr val="FFD428"/>
                </a:solidFill>
                <a:latin typeface="Times New Roman"/>
              </a:rPr>
              <a:t>8) необхідне впровадження психолого-педагогічного супроводу студентів з ОВЗ в освітньому процесі;</a:t>
            </a:r>
            <a:endParaRPr lang="ru-RU" sz="2800" b="0" strike="noStrike" spc="-1">
              <a:latin typeface="Arial"/>
            </a:endParaRPr>
          </a:p>
          <a:p>
            <a:r>
              <a:rPr lang="ru-RU" sz="2800" b="1" strike="noStrike" spc="-1">
                <a:solidFill>
                  <a:srgbClr val="FFD428"/>
                </a:solidFill>
                <a:latin typeface="Times New Roman"/>
              </a:rPr>
              <a:t>9) важливим компонентом освітнього середовища є взаємини всередині студентського колективу; сприйняття осіб з інвалідністю неоднозначно в різних групах учнів, що пов'язано з культурою колективу, зрілістю студентів, ставленням викладачів і суспільства, проведенням пропагандистської роботи, спрямованої на формування лояльного сприйняття осіб з відхиленнями;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130" name="Рисунок 129"/>
          <p:cNvPicPr/>
          <p:nvPr/>
        </p:nvPicPr>
        <p:blipFill>
          <a:blip r:embed="rId2"/>
          <a:stretch/>
        </p:blipFill>
        <p:spPr>
          <a:xfrm>
            <a:off x="3528000" y="4104000"/>
            <a:ext cx="4751640" cy="338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720000" y="326880"/>
            <a:ext cx="9216000" cy="4137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3600" b="1" strike="noStrike" spc="-1">
                <a:solidFill>
                  <a:srgbClr val="BF819E"/>
                </a:solidFill>
                <a:latin typeface="Times New Roman"/>
              </a:rPr>
              <a:t>10) для впровадження включеного навчання у вузах необхідно формування єдиної системи, що включає матеріально-технічне, методичне, кадрове та інформаційне забезпечення, технічні та архітектурні умови навчання, а також освітньої політики, створення єдиних стандартів і механізмів реалізації інклюзії.</a:t>
            </a:r>
            <a:endParaRPr lang="ru-RU" sz="3600" b="0" strike="noStrike" spc="-1">
              <a:latin typeface="Arial"/>
            </a:endParaRPr>
          </a:p>
        </p:txBody>
      </p:sp>
      <p:pic>
        <p:nvPicPr>
          <p:cNvPr id="132" name="Рисунок 131"/>
          <p:cNvPicPr/>
          <p:nvPr/>
        </p:nvPicPr>
        <p:blipFill>
          <a:blip r:embed="rId2"/>
          <a:stretch/>
        </p:blipFill>
        <p:spPr>
          <a:xfrm>
            <a:off x="2592000" y="4616280"/>
            <a:ext cx="4608000" cy="279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32000" y="2625480"/>
            <a:ext cx="763200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7200" b="1" strike="noStrike" spc="-1">
                <a:solidFill>
                  <a:srgbClr val="FF0000"/>
                </a:solidFill>
                <a:latin typeface="Noto Sans Regular"/>
              </a:rPr>
              <a:t>Дякую за увагу</a:t>
            </a:r>
            <a:endParaRPr lang="ru-RU" sz="7200" b="1" strike="noStrike" spc="-1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7920000" y="2520000"/>
            <a:ext cx="2016000" cy="1728000"/>
          </a:xfrm>
          <a:custGeom>
            <a:avLst/>
            <a:gdLst/>
            <a:ahLst/>
            <a:cxn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solidFill>
            <a:srgbClr val="FF0000"/>
          </a:solidFill>
          <a:ln w="57240">
            <a:solidFill>
              <a:srgbClr val="8D281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Microsoft Office PowerPoint</Application>
  <PresentationFormat>Произвольный</PresentationFormat>
  <Slides>23</Slides>
  <Notes>0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anastasiamalimon1@gmail.com</cp:lastModifiedBy>
  <cp:revision>1</cp:revision>
  <dcterms:modified xsi:type="dcterms:W3CDTF">2021-10-21T12:55:38Z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2021-10-11T21:46:44Z</dcterms:created>
  <dc:creator/>
  <dc:description/>
  <dc:language>ru-RU</dc:language>
  <cp:lastModifiedBy/>
  <dcterms:modified xsi:type="dcterms:W3CDTF">2021-10-12T16:47:00Z</dcterms:modified>
  <cp:revision>2</cp:revision>
  <dc:subject/>
  <dc:title>Impress</dc:title>
</cp:coreProperties>
</file>